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3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embeddedFontLst>
    <p:embeddedFont>
      <p:font typeface="Merriweather" panose="00000500000000000000" pitchFamily="2" charset="0"/>
      <p:regular r:id="rId35"/>
      <p:bold r:id="rId36"/>
      <p:italic r:id="rId37"/>
      <p:boldItalic r:id="rId38"/>
    </p:embeddedFont>
    <p:embeddedFont>
      <p:font typeface="Roboto" panose="02000000000000000000"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9" d="100"/>
          <a:sy n="99" d="100"/>
        </p:scale>
        <p:origin x="922"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5.fntdata"/><Relationship Id="rId21" Type="http://schemas.openxmlformats.org/officeDocument/2006/relationships/slide" Target="slides/slide19.xml"/><Relationship Id="rId34" Type="http://schemas.openxmlformats.org/officeDocument/2006/relationships/notesMaster" Target="notesMasters/notesMaster1.xml"/><Relationship Id="rId42" Type="http://schemas.openxmlformats.org/officeDocument/2006/relationships/font" Target="fonts/font8.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1.fntdata"/><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4.fntdata"/><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eb76c99668_0_1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eb76c99668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eb76c99668_0_2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eb76c99668_0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eb76c99668_0_3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3eb76c99668_0_3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“Chain of Palliative Care” vs. “Chain of Survival”</a:t>
            </a:r>
            <a:endParaRPr/>
          </a:p>
          <a:p>
            <a:pPr marL="0" lvl="0" indent="0" algn="l" rtl="0">
              <a:spcBef>
                <a:spcPts val="0"/>
              </a:spcBef>
              <a:spcAft>
                <a:spcPts val="0"/>
              </a:spcAft>
              <a:buNone/>
            </a:pPr>
            <a:r>
              <a:rPr lang="en"/>
              <a:t>Caring for the dying is not done alone: supporting the individual within their physical, psycho-social, emotional and spiritual domain of care.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eb76c99668_0_3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eb76c99668_0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eb76c99668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eb76c99668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Impermanence</a:t>
            </a:r>
            <a:endParaRPr/>
          </a:p>
          <a:p>
            <a:pPr marL="457200" lvl="0" indent="-298450" algn="l" rtl="0">
              <a:spcBef>
                <a:spcPts val="0"/>
              </a:spcBef>
              <a:spcAft>
                <a:spcPts val="0"/>
              </a:spcAft>
              <a:buSzPts val="1100"/>
              <a:buChar char="-"/>
            </a:pPr>
            <a:r>
              <a:rPr lang="en"/>
              <a:t>Our own mortality</a:t>
            </a:r>
            <a:endParaRPr/>
          </a:p>
          <a:p>
            <a:pPr marL="457200" lvl="0" indent="-298450" algn="l" rtl="0">
              <a:spcBef>
                <a:spcPts val="0"/>
              </a:spcBef>
              <a:spcAft>
                <a:spcPts val="0"/>
              </a:spcAft>
              <a:buSzPts val="1100"/>
              <a:buChar char="-"/>
            </a:pPr>
            <a:r>
              <a:rPr lang="en"/>
              <a:t>Knowing versus something actually happening</a:t>
            </a:r>
            <a:endParaRPr/>
          </a:p>
          <a:p>
            <a:pPr marL="457200" lvl="0" indent="-298450" algn="l" rtl="0">
              <a:spcBef>
                <a:spcPts val="0"/>
              </a:spcBef>
              <a:spcAft>
                <a:spcPts val="0"/>
              </a:spcAft>
              <a:buSzPts val="1100"/>
              <a:buChar char="-"/>
            </a:pPr>
            <a:r>
              <a:rPr lang="en"/>
              <a:t>Acknowledging and living in the present moment</a:t>
            </a:r>
            <a:endParaRPr/>
          </a:p>
          <a:p>
            <a:pPr marL="457200" lvl="0" indent="-298450" algn="l" rtl="0">
              <a:spcBef>
                <a:spcPts val="0"/>
              </a:spcBef>
              <a:spcAft>
                <a:spcPts val="0"/>
              </a:spcAft>
              <a:buSzPts val="1100"/>
              <a:buChar char="-"/>
            </a:pPr>
            <a:r>
              <a:rPr lang="en"/>
              <a:t>Meaning Making</a:t>
            </a:r>
            <a:endParaRPr/>
          </a:p>
          <a:p>
            <a:pPr marL="457200" lvl="0" indent="-298450" algn="l" rtl="0">
              <a:spcBef>
                <a:spcPts val="0"/>
              </a:spcBef>
              <a:spcAft>
                <a:spcPts val="0"/>
              </a:spcAft>
              <a:buSzPts val="1100"/>
              <a:buChar char="-"/>
            </a:pPr>
            <a:r>
              <a:rPr lang="en"/>
              <a:t>Leaving a Legacy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3eb76c99668_0_4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3eb76c99668_0_4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highlight>
                  <a:srgbClr val="FFFFFF"/>
                </a:highlight>
              </a:rPr>
              <a:t> Balfour Mount, deeply committed to palliative care, has been instrumental in in the establishment of palliative care services, research and teaching in Canada. He is the founding Director of the Royal Victoria Hospital Palliative Care Service, Palliative Care McGill, and the McGill Programs in Integrated Whole Person Care.</a:t>
            </a:r>
            <a:r>
              <a:rPr lang="en">
                <a:solidFill>
                  <a:schemeClr val="dk1"/>
                </a:solidFill>
              </a:rPr>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eb76c99668_0_4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eb76c99668_0_4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marR="63500" lvl="0" indent="-311150" algn="l" rtl="0">
              <a:lnSpc>
                <a:spcPct val="115000"/>
              </a:lnSpc>
              <a:spcBef>
                <a:spcPts val="800"/>
              </a:spcBef>
              <a:spcAft>
                <a:spcPts val="0"/>
              </a:spcAft>
              <a:buClr>
                <a:srgbClr val="002F4A"/>
              </a:buClr>
              <a:buSzPts val="1300"/>
              <a:buChar char="●"/>
            </a:pPr>
            <a:r>
              <a:rPr lang="en" sz="1300" b="1">
                <a:solidFill>
                  <a:srgbClr val="002F4A"/>
                </a:solidFill>
                <a:highlight>
                  <a:schemeClr val="lt1"/>
                </a:highlight>
                <a:latin typeface="Roboto"/>
                <a:ea typeface="Roboto"/>
                <a:cs typeface="Roboto"/>
                <a:sym typeface="Roboto"/>
              </a:rPr>
              <a:t>Overall Access:</a:t>
            </a:r>
            <a:r>
              <a:rPr lang="en" sz="1300">
                <a:solidFill>
                  <a:srgbClr val="002F4A"/>
                </a:solidFill>
                <a:highlight>
                  <a:schemeClr val="lt1"/>
                </a:highlight>
                <a:latin typeface="Roboto"/>
                <a:ea typeface="Roboto"/>
                <a:cs typeface="Roboto"/>
                <a:sym typeface="Roboto"/>
              </a:rPr>
              <a:t> Approximately 58% of Canadians who died in 2021-2022 received palliative care. </a:t>
            </a:r>
            <a:endParaRPr sz="1300">
              <a:solidFill>
                <a:srgbClr val="002F4A"/>
              </a:solidFill>
              <a:highlight>
                <a:schemeClr val="lt1"/>
              </a:highlight>
              <a:latin typeface="Roboto"/>
              <a:ea typeface="Roboto"/>
              <a:cs typeface="Roboto"/>
              <a:sym typeface="Roboto"/>
            </a:endParaRPr>
          </a:p>
          <a:p>
            <a:pPr marL="457200" marR="63500" lvl="0" indent="-311150" algn="l" rtl="0">
              <a:lnSpc>
                <a:spcPct val="115000"/>
              </a:lnSpc>
              <a:spcBef>
                <a:spcPts val="0"/>
              </a:spcBef>
              <a:spcAft>
                <a:spcPts val="0"/>
              </a:spcAft>
              <a:buClr>
                <a:srgbClr val="002F4A"/>
              </a:buClr>
              <a:buSzPts val="1300"/>
              <a:buChar char="●"/>
            </a:pPr>
            <a:r>
              <a:rPr lang="en" sz="1300" b="1">
                <a:solidFill>
                  <a:srgbClr val="002F4A"/>
                </a:solidFill>
                <a:highlight>
                  <a:schemeClr val="lt1"/>
                </a:highlight>
                <a:latin typeface="Roboto"/>
                <a:ea typeface="Roboto"/>
                <a:cs typeface="Roboto"/>
                <a:sym typeface="Roboto"/>
              </a:rPr>
              <a:t>Trends:</a:t>
            </a:r>
            <a:r>
              <a:rPr lang="en" sz="1300">
                <a:solidFill>
                  <a:srgbClr val="002F4A"/>
                </a:solidFill>
                <a:highlight>
                  <a:schemeClr val="lt1"/>
                </a:highlight>
                <a:latin typeface="Roboto"/>
                <a:ea typeface="Roboto"/>
                <a:cs typeface="Roboto"/>
                <a:sym typeface="Roboto"/>
              </a:rPr>
              <a:t> More Canadians dying at home with palliative support. </a:t>
            </a:r>
            <a:endParaRPr sz="1300">
              <a:solidFill>
                <a:srgbClr val="002F4A"/>
              </a:solidFill>
              <a:highlight>
                <a:schemeClr val="lt1"/>
              </a:highlight>
              <a:latin typeface="Roboto"/>
              <a:ea typeface="Roboto"/>
              <a:cs typeface="Roboto"/>
              <a:sym typeface="Roboto"/>
            </a:endParaRPr>
          </a:p>
          <a:p>
            <a:pPr marL="457200" marR="63500" lvl="0" indent="-311150" algn="l" rtl="0">
              <a:lnSpc>
                <a:spcPct val="115000"/>
              </a:lnSpc>
              <a:spcBef>
                <a:spcPts val="0"/>
              </a:spcBef>
              <a:spcAft>
                <a:spcPts val="0"/>
              </a:spcAft>
              <a:buClr>
                <a:srgbClr val="002F4A"/>
              </a:buClr>
              <a:buSzPts val="1300"/>
              <a:buChar char="●"/>
            </a:pPr>
            <a:r>
              <a:rPr lang="en" sz="1300" b="1">
                <a:solidFill>
                  <a:srgbClr val="002F4A"/>
                </a:solidFill>
                <a:highlight>
                  <a:schemeClr val="lt1"/>
                </a:highlight>
                <a:latin typeface="Roboto"/>
                <a:ea typeface="Roboto"/>
                <a:cs typeface="Roboto"/>
                <a:sym typeface="Roboto"/>
              </a:rPr>
              <a:t>Barriers:</a:t>
            </a:r>
            <a:r>
              <a:rPr lang="en" sz="1300">
                <a:solidFill>
                  <a:srgbClr val="002F4A"/>
                </a:solidFill>
                <a:highlight>
                  <a:schemeClr val="lt1"/>
                </a:highlight>
                <a:latin typeface="Roboto"/>
                <a:ea typeface="Roboto"/>
                <a:cs typeface="Roboto"/>
                <a:sym typeface="Roboto"/>
              </a:rPr>
              <a:t> Access to palliative care can be challenging for certain groups, including those in smaller communities, individuals of certain ages, and those with specific disease diagnoses. </a:t>
            </a:r>
            <a:endParaRPr sz="1300">
              <a:solidFill>
                <a:srgbClr val="002F4A"/>
              </a:solidFill>
              <a:highlight>
                <a:schemeClr val="lt1"/>
              </a:highlight>
              <a:latin typeface="Roboto"/>
              <a:ea typeface="Roboto"/>
              <a:cs typeface="Roboto"/>
              <a:sym typeface="Roboto"/>
            </a:endParaRPr>
          </a:p>
          <a:p>
            <a:pPr marL="457200" marR="63500" lvl="0" indent="-311150" algn="l" rtl="0">
              <a:lnSpc>
                <a:spcPct val="115000"/>
              </a:lnSpc>
              <a:spcBef>
                <a:spcPts val="0"/>
              </a:spcBef>
              <a:spcAft>
                <a:spcPts val="0"/>
              </a:spcAft>
              <a:buClr>
                <a:srgbClr val="002F4A"/>
              </a:buClr>
              <a:buSzPts val="1300"/>
              <a:buChar char="●"/>
            </a:pPr>
            <a:r>
              <a:rPr lang="en" sz="1300" b="1">
                <a:solidFill>
                  <a:srgbClr val="002F4A"/>
                </a:solidFill>
                <a:highlight>
                  <a:schemeClr val="lt1"/>
                </a:highlight>
                <a:latin typeface="Roboto"/>
                <a:ea typeface="Roboto"/>
                <a:cs typeface="Roboto"/>
                <a:sym typeface="Roboto"/>
              </a:rPr>
              <a:t>Capacity Issues:</a:t>
            </a:r>
            <a:r>
              <a:rPr lang="en" sz="1300">
                <a:solidFill>
                  <a:srgbClr val="002F4A"/>
                </a:solidFill>
                <a:highlight>
                  <a:schemeClr val="lt1"/>
                </a:highlight>
                <a:latin typeface="Roboto"/>
                <a:ea typeface="Roboto"/>
                <a:cs typeface="Roboto"/>
                <a:sym typeface="Roboto"/>
              </a:rPr>
              <a:t> Canada lacks the capacity to consistently deliver palliative care, particularly in hospice settings, and doesn't meet best practice recommendations for hospice beds per capita. </a:t>
            </a:r>
            <a:endParaRPr sz="1300">
              <a:solidFill>
                <a:srgbClr val="002F4A"/>
              </a:solidFill>
              <a:highlight>
                <a:schemeClr val="lt1"/>
              </a:highlight>
              <a:latin typeface="Roboto"/>
              <a:ea typeface="Roboto"/>
              <a:cs typeface="Roboto"/>
              <a:sym typeface="Roboto"/>
            </a:endParaRPr>
          </a:p>
          <a:p>
            <a:pPr marL="457200" marR="63500" lvl="0" indent="-311150" algn="l" rtl="0">
              <a:lnSpc>
                <a:spcPct val="115000"/>
              </a:lnSpc>
              <a:spcBef>
                <a:spcPts val="0"/>
              </a:spcBef>
              <a:spcAft>
                <a:spcPts val="0"/>
              </a:spcAft>
              <a:buClr>
                <a:srgbClr val="002F4A"/>
              </a:buClr>
              <a:buSzPts val="1300"/>
              <a:buChar char="●"/>
            </a:pPr>
            <a:r>
              <a:rPr lang="en" sz="1300" b="1">
                <a:solidFill>
                  <a:srgbClr val="002F4A"/>
                </a:solidFill>
                <a:highlight>
                  <a:schemeClr val="lt1"/>
                </a:highlight>
                <a:latin typeface="Roboto"/>
                <a:ea typeface="Roboto"/>
                <a:cs typeface="Roboto"/>
                <a:sym typeface="Roboto"/>
              </a:rPr>
              <a:t>Early Palliative Care:</a:t>
            </a:r>
            <a:r>
              <a:rPr lang="en" sz="1300">
                <a:solidFill>
                  <a:srgbClr val="002F4A"/>
                </a:solidFill>
                <a:highlight>
                  <a:schemeClr val="lt1"/>
                </a:highlight>
                <a:latin typeface="Roboto"/>
                <a:ea typeface="Roboto"/>
                <a:cs typeface="Roboto"/>
                <a:sym typeface="Roboto"/>
              </a:rPr>
              <a:t> Early palliative care is still underused, despite its potential benefits.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eb76c99668_0_5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eb76c99668_0_5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eb76c99668_0_5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3eb76c99668_0_5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eb76c99668_0_6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3eb76c99668_0_6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eb76c99668_0_6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3eb76c99668_0_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eb76c99668_0_6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eb76c99668_0_6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eb76c99668_0_7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eb76c99668_0_7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eb76c99668_0_7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eb76c99668_0_7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eb76c99668_0_8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3eb76c99668_0_8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eb76c99668_0_9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3eb76c99668_0_9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eb76c99668_0_10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eb76c99668_0_10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eb76c99668_0_9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eb76c99668_0_9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eb76c99668_0_9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3eb76c99668_0_9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eb76c99668_0_10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eb76c99668_0_1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eb76c99668_0_10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3eb76c99668_0_10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eb76c99668_0_11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3eb76c99668_0_1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a:solidFill>
                <a:srgbClr val="002F4A"/>
              </a:solidFill>
              <a:latin typeface="Roboto"/>
              <a:ea typeface="Roboto"/>
              <a:cs typeface="Roboto"/>
              <a:sym typeface="Roboto"/>
            </a:endParaRPr>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3eb76c99668_0_1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3eb76c99668_0_1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a:solidFill>
                <a:srgbClr val="002F4A"/>
              </a:solidFill>
              <a:latin typeface="Roboto"/>
              <a:ea typeface="Roboto"/>
              <a:cs typeface="Roboto"/>
              <a:sym typeface="Roboto"/>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eb76c99668_0_12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3eb76c99668_0_12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3eb76c99668_0_13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3eb76c99668_0_13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3eb76c99668_0_13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3eb76c99668_0_13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eb76c99668_0_13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3eb76c99668_0_13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eb76c99668_0_13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3eb76c99668_0_1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eb76c99668_0_13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3eb76c99668_0_1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eb76c99668_0_13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3eb76c99668_0_13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3eb76c99668_0_14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3eb76c99668_0_14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54"/>
        <p:cNvGrpSpPr/>
        <p:nvPr/>
      </p:nvGrpSpPr>
      <p:grpSpPr>
        <a:xfrm>
          <a:off x="0" y="0"/>
          <a:ext cx="0" cy="0"/>
          <a:chOff x="0" y="0"/>
          <a:chExt cx="0" cy="0"/>
        </a:xfrm>
      </p:grpSpPr>
      <p:sp>
        <p:nvSpPr>
          <p:cNvPr id="55" name="Google Shape;55;p14"/>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txBody>
          <a:bodyPr/>
          <a:lstStyle/>
          <a:p>
            <a:endParaRPr lang="en-CA"/>
          </a:p>
        </p:txBody>
      </p:sp>
      <p:sp>
        <p:nvSpPr>
          <p:cNvPr id="56" name="Google Shape;56;p14"/>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57" name="Google Shape;57;p14"/>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a:endParaRPr/>
          </a:p>
        </p:txBody>
      </p:sp>
      <p:pic>
        <p:nvPicPr>
          <p:cNvPr id="58" name="Google Shape;58;p14" title="HSH_logo_WHITE_no background.png"/>
          <p:cNvPicPr preferRelativeResize="0"/>
          <p:nvPr/>
        </p:nvPicPr>
        <p:blipFill rotWithShape="1">
          <a:blip r:embed="rId2">
            <a:alphaModFix/>
          </a:blip>
          <a:srcRect l="25698" t="37850" r="13088" b="24766"/>
          <a:stretch/>
        </p:blipFill>
        <p:spPr>
          <a:xfrm>
            <a:off x="6424700" y="3379325"/>
            <a:ext cx="2407600" cy="1470275"/>
          </a:xfrm>
          <a:prstGeom prst="rect">
            <a:avLst/>
          </a:prstGeom>
          <a:noFill/>
          <a:ln>
            <a:noFill/>
          </a:ln>
        </p:spPr>
      </p:pic>
      <p:cxnSp>
        <p:nvCxnSpPr>
          <p:cNvPr id="59" name="Google Shape;59;p14"/>
          <p:cNvCxnSpPr/>
          <p:nvPr/>
        </p:nvCxnSpPr>
        <p:spPr>
          <a:xfrm rot="10800000" flipH="1">
            <a:off x="12425" y="1739225"/>
            <a:ext cx="9131700" cy="2634000"/>
          </a:xfrm>
          <a:prstGeom prst="straightConnector1">
            <a:avLst/>
          </a:prstGeom>
          <a:noFill/>
          <a:ln w="76200" cap="flat" cmpd="sng">
            <a:solidFill>
              <a:srgbClr val="4784A9"/>
            </a:solidFill>
            <a:prstDash val="solid"/>
            <a:round/>
            <a:headEnd type="none" w="med" len="med"/>
            <a:tailEnd type="none" w="med" len="med"/>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60"/>
        <p:cNvGrpSpPr/>
        <p:nvPr/>
      </p:nvGrpSpPr>
      <p:grpSpPr>
        <a:xfrm>
          <a:off x="0" y="0"/>
          <a:ext cx="0" cy="0"/>
          <a:chOff x="0" y="0"/>
          <a:chExt cx="0" cy="0"/>
        </a:xfrm>
      </p:grpSpPr>
      <p:sp>
        <p:nvSpPr>
          <p:cNvPr id="61" name="Google Shape;61;p15"/>
          <p:cNvSpPr/>
          <p:nvPr/>
        </p:nvSpPr>
        <p:spPr>
          <a:xfrm>
            <a:off x="0" y="48099"/>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62" name="Google Shape;62;p15"/>
          <p:cNvSpPr/>
          <p:nvPr/>
        </p:nvSpPr>
        <p:spPr>
          <a:xfrm>
            <a:off x="0"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63" name="Google Shape;63;p15"/>
          <p:cNvSpPr txBox="1">
            <a:spLocks noGrp="1"/>
          </p:cNvSpPr>
          <p:nvPr>
            <p:ph type="title"/>
          </p:nvPr>
        </p:nvSpPr>
        <p:spPr>
          <a:xfrm>
            <a:off x="311700" y="539725"/>
            <a:ext cx="8520600" cy="12825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64" name="Google Shape;64;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5"/>
        <p:cNvGrpSpPr/>
        <p:nvPr/>
      </p:nvGrpSpPr>
      <p:grpSpPr>
        <a:xfrm>
          <a:off x="0" y="0"/>
          <a:ext cx="0" cy="0"/>
          <a:chOff x="0" y="0"/>
          <a:chExt cx="0" cy="0"/>
        </a:xfrm>
      </p:grpSpPr>
      <p:sp>
        <p:nvSpPr>
          <p:cNvPr id="66" name="Google Shape;66;p16"/>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6"/>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rgbClr val="4784A9"/>
          </a:solidFill>
          <a:ln>
            <a:noFill/>
          </a:ln>
        </p:spPr>
      </p:sp>
      <p:sp>
        <p:nvSpPr>
          <p:cNvPr id="68" name="Google Shape;68;p16"/>
          <p:cNvSpPr/>
          <p:nvPr/>
        </p:nvSpPr>
        <p:spPr>
          <a:xfrm>
            <a:off x="-125" y="0"/>
            <a:ext cx="4316900" cy="4348567"/>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69" name="Google Shape;69;p16"/>
          <p:cNvSpPr txBox="1">
            <a:spLocks noGrp="1"/>
          </p:cNvSpPr>
          <p:nvPr>
            <p:ph type="title"/>
          </p:nvPr>
        </p:nvSpPr>
        <p:spPr>
          <a:xfrm>
            <a:off x="303563" y="1134550"/>
            <a:ext cx="3706500" cy="25089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70" name="Google Shape;70;p16"/>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lvl1pPr marL="457200" lvl="0" indent="-330200">
              <a:spcBef>
                <a:spcPts val="0"/>
              </a:spcBef>
              <a:spcAft>
                <a:spcPts val="0"/>
              </a:spcAft>
              <a:buClr>
                <a:schemeClr val="accent1"/>
              </a:buClr>
              <a:buSzPts val="1600"/>
              <a:buChar char="●"/>
              <a:defRPr sz="1600">
                <a:solidFill>
                  <a:schemeClr val="accent1"/>
                </a:solidFill>
              </a:defRPr>
            </a:lvl1pPr>
            <a:lvl2pPr marL="914400" lvl="1" indent="-317500">
              <a:spcBef>
                <a:spcPts val="0"/>
              </a:spcBef>
              <a:spcAft>
                <a:spcPts val="0"/>
              </a:spcAft>
              <a:buClr>
                <a:schemeClr val="accent1"/>
              </a:buClr>
              <a:buSzPts val="1400"/>
              <a:buChar char="○"/>
              <a:defRPr sz="1400">
                <a:solidFill>
                  <a:schemeClr val="accent1"/>
                </a:solidFill>
              </a:defRPr>
            </a:lvl2pPr>
            <a:lvl3pPr marL="1371600" lvl="2" indent="-298450">
              <a:spcBef>
                <a:spcPts val="0"/>
              </a:spcBef>
              <a:spcAft>
                <a:spcPts val="0"/>
              </a:spcAft>
              <a:buClr>
                <a:schemeClr val="accent1"/>
              </a:buClr>
              <a:buSzPts val="1100"/>
              <a:buChar char="■"/>
              <a:defRPr>
                <a:solidFill>
                  <a:schemeClr val="accent1"/>
                </a:solidFill>
              </a:defRPr>
            </a:lvl3pPr>
            <a:lvl4pPr marL="1828800" lvl="3" indent="-298450">
              <a:spcBef>
                <a:spcPts val="0"/>
              </a:spcBef>
              <a:spcAft>
                <a:spcPts val="0"/>
              </a:spcAft>
              <a:buClr>
                <a:schemeClr val="accent1"/>
              </a:buClr>
              <a:buSzPts val="1100"/>
              <a:buChar char="●"/>
              <a:defRPr>
                <a:solidFill>
                  <a:schemeClr val="accent1"/>
                </a:solidFill>
              </a:defRPr>
            </a:lvl4pPr>
            <a:lvl5pPr marL="2286000" lvl="4" indent="-298450">
              <a:spcBef>
                <a:spcPts val="0"/>
              </a:spcBef>
              <a:spcAft>
                <a:spcPts val="0"/>
              </a:spcAft>
              <a:buClr>
                <a:schemeClr val="accent1"/>
              </a:buClr>
              <a:buSzPts val="1100"/>
              <a:buChar char="○"/>
              <a:defRPr>
                <a:solidFill>
                  <a:schemeClr val="accent1"/>
                </a:solidFill>
              </a:defRPr>
            </a:lvl5pPr>
            <a:lvl6pPr marL="2743200" lvl="5" indent="-298450">
              <a:spcBef>
                <a:spcPts val="0"/>
              </a:spcBef>
              <a:spcAft>
                <a:spcPts val="0"/>
              </a:spcAft>
              <a:buClr>
                <a:schemeClr val="accent1"/>
              </a:buClr>
              <a:buSzPts val="1100"/>
              <a:buChar char="■"/>
              <a:defRPr>
                <a:solidFill>
                  <a:schemeClr val="accent1"/>
                </a:solidFill>
              </a:defRPr>
            </a:lvl6pPr>
            <a:lvl7pPr marL="3200400" lvl="6" indent="-298450">
              <a:spcBef>
                <a:spcPts val="0"/>
              </a:spcBef>
              <a:spcAft>
                <a:spcPts val="0"/>
              </a:spcAft>
              <a:buClr>
                <a:schemeClr val="accent1"/>
              </a:buClr>
              <a:buSzPts val="1100"/>
              <a:buChar char="●"/>
              <a:defRPr>
                <a:solidFill>
                  <a:schemeClr val="accent1"/>
                </a:solidFill>
              </a:defRPr>
            </a:lvl7pPr>
            <a:lvl8pPr marL="3657600" lvl="7" indent="-298450">
              <a:spcBef>
                <a:spcPts val="0"/>
              </a:spcBef>
              <a:spcAft>
                <a:spcPts val="0"/>
              </a:spcAft>
              <a:buClr>
                <a:schemeClr val="accent1"/>
              </a:buClr>
              <a:buSzPts val="1100"/>
              <a:buChar char="○"/>
              <a:defRPr>
                <a:solidFill>
                  <a:schemeClr val="accent1"/>
                </a:solidFill>
              </a:defRPr>
            </a:lvl8pPr>
            <a:lvl9pPr marL="4114800" lvl="8" indent="-298450">
              <a:spcBef>
                <a:spcPts val="0"/>
              </a:spcBef>
              <a:spcAft>
                <a:spcPts val="0"/>
              </a:spcAft>
              <a:buClr>
                <a:schemeClr val="accent1"/>
              </a:buClr>
              <a:buSzPts val="1100"/>
              <a:buChar char="■"/>
              <a:defRPr>
                <a:solidFill>
                  <a:schemeClr val="accent1"/>
                </a:solidFill>
              </a:defRPr>
            </a:lvl9pPr>
          </a:lstStyle>
          <a:p>
            <a:endParaRPr/>
          </a:p>
        </p:txBody>
      </p:sp>
      <p:sp>
        <p:nvSpPr>
          <p:cNvPr id="71" name="Google Shape;71;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72" name="Google Shape;72;p16" title="HSH_logo_WHITE_no background.png"/>
          <p:cNvPicPr preferRelativeResize="0"/>
          <p:nvPr/>
        </p:nvPicPr>
        <p:blipFill rotWithShape="1">
          <a:blip r:embed="rId2">
            <a:alphaModFix/>
          </a:blip>
          <a:srcRect l="25813" t="36118" r="12931" b="23167"/>
          <a:stretch/>
        </p:blipFill>
        <p:spPr>
          <a:xfrm>
            <a:off x="2380825" y="3892000"/>
            <a:ext cx="1891800" cy="12575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3"/>
        <p:cNvGrpSpPr/>
        <p:nvPr/>
      </p:nvGrpSpPr>
      <p:grpSpPr>
        <a:xfrm>
          <a:off x="0" y="0"/>
          <a:ext cx="0" cy="0"/>
          <a:chOff x="0" y="0"/>
          <a:chExt cx="0" cy="0"/>
        </a:xfrm>
      </p:grpSpPr>
      <p:sp>
        <p:nvSpPr>
          <p:cNvPr id="74" name="Google Shape;74;p17"/>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7"/>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76" name="Google Shape;76;p17"/>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77" name="Google Shape;77;p17"/>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78" name="Google Shape;78;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9"/>
        <p:cNvGrpSpPr/>
        <p:nvPr/>
      </p:nvGrpSpPr>
      <p:grpSpPr>
        <a:xfrm>
          <a:off x="0" y="0"/>
          <a:ext cx="0" cy="0"/>
          <a:chOff x="0" y="0"/>
          <a:chExt cx="0" cy="0"/>
        </a:xfrm>
      </p:grpSpPr>
      <p:sp>
        <p:nvSpPr>
          <p:cNvPr id="80" name="Google Shape;80;p18"/>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8"/>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82" name="Google Shape;82;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83" name="Google Shape;83;p18"/>
          <p:cNvCxnSpPr/>
          <p:nvPr/>
        </p:nvCxnSpPr>
        <p:spPr>
          <a:xfrm>
            <a:off x="0" y="1292075"/>
            <a:ext cx="9144000" cy="0"/>
          </a:xfrm>
          <a:prstGeom prst="straightConnector1">
            <a:avLst/>
          </a:prstGeom>
          <a:noFill/>
          <a:ln w="76200" cap="flat" cmpd="sng">
            <a:solidFill>
              <a:srgbClr val="4784A9"/>
            </a:solidFill>
            <a:prstDash val="solid"/>
            <a:round/>
            <a:headEnd type="none" w="med" len="med"/>
            <a:tailEnd type="none" w="med" len="med"/>
          </a:ln>
        </p:spPr>
      </p:cxnSp>
      <p:pic>
        <p:nvPicPr>
          <p:cNvPr id="84" name="Google Shape;84;p18" title="HSH_logo_WHITE_no background.png"/>
          <p:cNvPicPr preferRelativeResize="0"/>
          <p:nvPr/>
        </p:nvPicPr>
        <p:blipFill rotWithShape="1">
          <a:blip r:embed="rId2">
            <a:alphaModFix/>
          </a:blip>
          <a:srcRect l="25813" t="36118" r="12931" b="23167"/>
          <a:stretch/>
        </p:blipFill>
        <p:spPr>
          <a:xfrm>
            <a:off x="7129350" y="34575"/>
            <a:ext cx="1891800" cy="12575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5"/>
        <p:cNvGrpSpPr/>
        <p:nvPr/>
      </p:nvGrpSpPr>
      <p:grpSpPr>
        <a:xfrm>
          <a:off x="0" y="0"/>
          <a:ext cx="0" cy="0"/>
          <a:chOff x="0" y="0"/>
          <a:chExt cx="0" cy="0"/>
        </a:xfrm>
      </p:grpSpPr>
      <p:sp>
        <p:nvSpPr>
          <p:cNvPr id="86" name="Google Shape;86;p19"/>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9"/>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88" name="Google Shape;88;p19"/>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89" name="Google Shape;89;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92" name="Google Shape;92;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3"/>
        <p:cNvGrpSpPr/>
        <p:nvPr/>
      </p:nvGrpSpPr>
      <p:grpSpPr>
        <a:xfrm>
          <a:off x="0" y="0"/>
          <a:ext cx="0" cy="0"/>
          <a:chOff x="0" y="0"/>
          <a:chExt cx="0" cy="0"/>
        </a:xfrm>
      </p:grpSpPr>
      <p:sp>
        <p:nvSpPr>
          <p:cNvPr id="94" name="Google Shape;94;p21"/>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1"/>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96" name="Google Shape;96;p21"/>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97" name="Google Shape;97;p21"/>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8" name="Google Shape;98;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sp>
        <p:nvSpPr>
          <p:cNvPr id="100" name="Google Shape;100;p22"/>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2"/>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102" name="Google Shape;102;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103"/>
        <p:cNvGrpSpPr/>
        <p:nvPr/>
      </p:nvGrpSpPr>
      <p:grpSpPr>
        <a:xfrm>
          <a:off x="0" y="0"/>
          <a:ext cx="0" cy="0"/>
          <a:chOff x="0" y="0"/>
          <a:chExt cx="0" cy="0"/>
        </a:xfrm>
      </p:grpSpPr>
      <p:sp>
        <p:nvSpPr>
          <p:cNvPr id="104" name="Google Shape;104;p23"/>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105" name="Google Shape;105;p23"/>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Clr>
                <a:schemeClr val="accent2"/>
              </a:buClr>
              <a:buSzPts val="1300"/>
              <a:buChar char="●"/>
              <a:defRPr>
                <a:solidFill>
                  <a:schemeClr val="accent2"/>
                </a:solidFill>
              </a:defRPr>
            </a:lvl1pPr>
            <a:lvl2pPr marL="914400" lvl="1" indent="-298450">
              <a:spcBef>
                <a:spcPts val="0"/>
              </a:spcBef>
              <a:spcAft>
                <a:spcPts val="0"/>
              </a:spcAft>
              <a:buClr>
                <a:schemeClr val="accent2"/>
              </a:buClr>
              <a:buSzPts val="1100"/>
              <a:buChar char="○"/>
              <a:defRPr>
                <a:solidFill>
                  <a:schemeClr val="accent2"/>
                </a:solidFill>
              </a:defRPr>
            </a:lvl2pPr>
            <a:lvl3pPr marL="1371600" lvl="2" indent="-298450">
              <a:spcBef>
                <a:spcPts val="0"/>
              </a:spcBef>
              <a:spcAft>
                <a:spcPts val="0"/>
              </a:spcAft>
              <a:buClr>
                <a:schemeClr val="accent2"/>
              </a:buClr>
              <a:buSzPts val="1100"/>
              <a:buChar char="■"/>
              <a:defRPr>
                <a:solidFill>
                  <a:schemeClr val="accent2"/>
                </a:solidFill>
              </a:defRPr>
            </a:lvl3pPr>
            <a:lvl4pPr marL="1828800" lvl="3" indent="-298450">
              <a:spcBef>
                <a:spcPts val="0"/>
              </a:spcBef>
              <a:spcAft>
                <a:spcPts val="0"/>
              </a:spcAft>
              <a:buClr>
                <a:schemeClr val="accent2"/>
              </a:buClr>
              <a:buSzPts val="1100"/>
              <a:buChar char="●"/>
              <a:defRPr>
                <a:solidFill>
                  <a:schemeClr val="accent2"/>
                </a:solidFill>
              </a:defRPr>
            </a:lvl4pPr>
            <a:lvl5pPr marL="2286000" lvl="4" indent="-298450">
              <a:spcBef>
                <a:spcPts val="0"/>
              </a:spcBef>
              <a:spcAft>
                <a:spcPts val="0"/>
              </a:spcAft>
              <a:buClr>
                <a:schemeClr val="accent2"/>
              </a:buClr>
              <a:buSzPts val="1100"/>
              <a:buChar char="○"/>
              <a:defRPr>
                <a:solidFill>
                  <a:schemeClr val="accent2"/>
                </a:solidFill>
              </a:defRPr>
            </a:lvl5pPr>
            <a:lvl6pPr marL="2743200" lvl="5" indent="-298450">
              <a:spcBef>
                <a:spcPts val="0"/>
              </a:spcBef>
              <a:spcAft>
                <a:spcPts val="0"/>
              </a:spcAft>
              <a:buClr>
                <a:schemeClr val="accent2"/>
              </a:buClr>
              <a:buSzPts val="1100"/>
              <a:buChar char="■"/>
              <a:defRPr>
                <a:solidFill>
                  <a:schemeClr val="accent2"/>
                </a:solidFill>
              </a:defRPr>
            </a:lvl6pPr>
            <a:lvl7pPr marL="3200400" lvl="6" indent="-298450">
              <a:spcBef>
                <a:spcPts val="0"/>
              </a:spcBef>
              <a:spcAft>
                <a:spcPts val="0"/>
              </a:spcAft>
              <a:buClr>
                <a:schemeClr val="accent2"/>
              </a:buClr>
              <a:buSzPts val="1100"/>
              <a:buChar char="●"/>
              <a:defRPr>
                <a:solidFill>
                  <a:schemeClr val="accent2"/>
                </a:solidFill>
              </a:defRPr>
            </a:lvl7pPr>
            <a:lvl8pPr marL="3657600" lvl="7" indent="-298450">
              <a:spcBef>
                <a:spcPts val="0"/>
              </a:spcBef>
              <a:spcAft>
                <a:spcPts val="0"/>
              </a:spcAft>
              <a:buClr>
                <a:schemeClr val="accent2"/>
              </a:buClr>
              <a:buSzPts val="1100"/>
              <a:buChar char="○"/>
              <a:defRPr>
                <a:solidFill>
                  <a:schemeClr val="accent2"/>
                </a:solidFill>
              </a:defRPr>
            </a:lvl8pPr>
            <a:lvl9pPr marL="4114800" lvl="8" indent="-298450">
              <a:spcBef>
                <a:spcPts val="0"/>
              </a:spcBef>
              <a:spcAft>
                <a:spcPts val="0"/>
              </a:spcAft>
              <a:buClr>
                <a:schemeClr val="accent2"/>
              </a:buClr>
              <a:buSzPts val="1100"/>
              <a:buChar char="■"/>
              <a:defRPr>
                <a:solidFill>
                  <a:schemeClr val="accent2"/>
                </a:solidFill>
              </a:defRPr>
            </a:lvl9pPr>
          </a:lstStyle>
          <a:p>
            <a:endParaRPr/>
          </a:p>
        </p:txBody>
      </p:sp>
      <p:sp>
        <p:nvSpPr>
          <p:cNvPr id="106" name="Google Shape;106;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7"/>
        <p:cNvGrpSpPr/>
        <p:nvPr/>
      </p:nvGrpSpPr>
      <p:grpSpPr>
        <a:xfrm>
          <a:off x="0" y="0"/>
          <a:ext cx="0" cy="0"/>
          <a:chOff x="0" y="0"/>
          <a:chExt cx="0" cy="0"/>
        </a:xfrm>
      </p:grpSpPr>
      <p:sp>
        <p:nvSpPr>
          <p:cNvPr id="108" name="Google Shape;108;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ayMhA1pRLeY" TargetMode="External"/><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hyperlink" Target="http://www.youtube.com/watch?v=vcMmx-6RIUY" TargetMode="External"/><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hyperlink" Target="http://www.youtube.com/watch?v=U_mq5POfKmo" TargetMode="External"/><Relationship Id="rId2" Type="http://schemas.openxmlformats.org/officeDocument/2006/relationships/notesSlide" Target="../notesSlides/notesSlide25.xml"/><Relationship Id="rId1" Type="http://schemas.openxmlformats.org/officeDocument/2006/relationships/slideLayout" Target="../slideLayouts/slideLayout14.xml"/><Relationship Id="rId4" Type="http://schemas.openxmlformats.org/officeDocument/2006/relationships/image" Target="../media/image28.jp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5"/>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3300"/>
              <a:t>Dying, Death and Grief as Part of Life</a:t>
            </a:r>
            <a:endParaRPr sz="3300"/>
          </a:p>
        </p:txBody>
      </p:sp>
      <p:sp>
        <p:nvSpPr>
          <p:cNvPr id="114" name="Google Shape;114;p25"/>
          <p:cNvSpPr txBox="1">
            <a:spLocks noGrp="1"/>
          </p:cNvSpPr>
          <p:nvPr>
            <p:ph type="subTitle" idx="1"/>
          </p:nvPr>
        </p:nvSpPr>
        <p:spPr>
          <a:xfrm>
            <a:off x="311700" y="2237400"/>
            <a:ext cx="4242600" cy="140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853"/>
              <a:buNone/>
            </a:pPr>
            <a:r>
              <a:rPr lang="en" sz="1540">
                <a:solidFill>
                  <a:schemeClr val="accent1"/>
                </a:solidFill>
                <a:latin typeface="Arial"/>
                <a:ea typeface="Arial"/>
                <a:cs typeface="Arial"/>
                <a:sym typeface="Arial"/>
              </a:rPr>
              <a:t>Anne Stewart, B.A., IEN</a:t>
            </a:r>
            <a:endParaRPr sz="1230">
              <a:solidFill>
                <a:schemeClr val="accent1"/>
              </a:solidFill>
              <a:latin typeface="Arial"/>
              <a:ea typeface="Arial"/>
              <a:cs typeface="Arial"/>
              <a:sym typeface="Arial"/>
            </a:endParaRPr>
          </a:p>
          <a:p>
            <a:pPr marL="0" lvl="0" indent="0" algn="l" rtl="0">
              <a:spcBef>
                <a:spcPts val="0"/>
              </a:spcBef>
              <a:spcAft>
                <a:spcPts val="0"/>
              </a:spcAft>
              <a:buSzPts val="853"/>
              <a:buNone/>
            </a:pPr>
            <a:r>
              <a:rPr lang="en" sz="1230">
                <a:solidFill>
                  <a:schemeClr val="accent1"/>
                </a:solidFill>
                <a:latin typeface="Arial"/>
                <a:ea typeface="Arial"/>
                <a:cs typeface="Arial"/>
                <a:sym typeface="Arial"/>
              </a:rPr>
              <a:t>Registered Social Service Worker</a:t>
            </a:r>
            <a:endParaRPr sz="1230">
              <a:solidFill>
                <a:schemeClr val="accent1"/>
              </a:solidFill>
              <a:latin typeface="Arial"/>
              <a:ea typeface="Arial"/>
              <a:cs typeface="Arial"/>
              <a:sym typeface="Arial"/>
            </a:endParaRPr>
          </a:p>
          <a:p>
            <a:pPr marL="0" lvl="0" indent="0" algn="l" rtl="0">
              <a:spcBef>
                <a:spcPts val="0"/>
              </a:spcBef>
              <a:spcAft>
                <a:spcPts val="0"/>
              </a:spcAft>
              <a:buSzPts val="853"/>
              <a:buNone/>
            </a:pPr>
            <a:r>
              <a:rPr lang="en" sz="1230">
                <a:solidFill>
                  <a:schemeClr val="accent1"/>
                </a:solidFill>
                <a:latin typeface="Arial"/>
                <a:ea typeface="Arial"/>
                <a:cs typeface="Arial"/>
                <a:sym typeface="Arial"/>
              </a:rPr>
              <a:t>Grief Support, End-of-Life Guidance, Death Doula Services</a:t>
            </a:r>
            <a:endParaRPr sz="1230">
              <a:solidFill>
                <a:schemeClr val="accent1"/>
              </a:solidFill>
              <a:latin typeface="Arial"/>
              <a:ea typeface="Arial"/>
              <a:cs typeface="Arial"/>
              <a:sym typeface="Arial"/>
            </a:endParaRPr>
          </a:p>
          <a:p>
            <a:pPr marL="0" lvl="0" indent="0" algn="l" rtl="0">
              <a:spcBef>
                <a:spcPts val="0"/>
              </a:spcBef>
              <a:spcAft>
                <a:spcPts val="0"/>
              </a:spcAft>
              <a:buSzPts val="853"/>
              <a:buNone/>
            </a:pPr>
            <a:endParaRPr sz="1230">
              <a:solidFill>
                <a:schemeClr val="accent1"/>
              </a:solidFill>
              <a:latin typeface="Arial"/>
              <a:ea typeface="Arial"/>
              <a:cs typeface="Arial"/>
              <a:sym typeface="Arial"/>
            </a:endParaRPr>
          </a:p>
          <a:p>
            <a:pPr marL="0" lvl="0" indent="0" algn="l" rtl="0">
              <a:spcBef>
                <a:spcPts val="0"/>
              </a:spcBef>
              <a:spcAft>
                <a:spcPts val="0"/>
              </a:spcAft>
              <a:buSzPts val="853"/>
              <a:buNone/>
            </a:pPr>
            <a:r>
              <a:rPr lang="en" sz="1230">
                <a:solidFill>
                  <a:schemeClr val="accent1"/>
                </a:solidFill>
                <a:latin typeface="Arial"/>
                <a:ea typeface="Arial"/>
                <a:cs typeface="Arial"/>
                <a:sym typeface="Arial"/>
              </a:rPr>
              <a:t>June 4th, 2026</a:t>
            </a:r>
            <a:endParaRPr sz="1230">
              <a:solidFill>
                <a:schemeClr val="accent1"/>
              </a:solidFill>
              <a:latin typeface="Arial"/>
              <a:ea typeface="Arial"/>
              <a:cs typeface="Arial"/>
              <a:sym typeface="Arial"/>
            </a:endParaRPr>
          </a:p>
          <a:p>
            <a:pPr marL="0" lvl="0" indent="0" algn="l" rtl="0">
              <a:spcBef>
                <a:spcPts val="0"/>
              </a:spcBef>
              <a:spcAft>
                <a:spcPts val="0"/>
              </a:spcAft>
              <a:buSzPts val="853"/>
              <a:buNone/>
            </a:pPr>
            <a:r>
              <a:rPr lang="en" sz="1230">
                <a:solidFill>
                  <a:schemeClr val="accent1"/>
                </a:solidFill>
                <a:latin typeface="Arial"/>
                <a:ea typeface="Arial"/>
                <a:cs typeface="Arial"/>
                <a:sym typeface="Arial"/>
              </a:rPr>
              <a:t>Family Council Ontario</a:t>
            </a:r>
            <a:endParaRPr sz="1540">
              <a:solidFill>
                <a:schemeClr val="accent1"/>
              </a:solidFill>
              <a:latin typeface="Arial"/>
              <a:ea typeface="Arial"/>
              <a:cs typeface="Arial"/>
              <a:sym typeface="Arial"/>
            </a:endParaRPr>
          </a:p>
        </p:txBody>
      </p:sp>
      <p:sp>
        <p:nvSpPr>
          <p:cNvPr id="115" name="Google Shape;115;p25"/>
          <p:cNvSpPr txBox="1"/>
          <p:nvPr/>
        </p:nvSpPr>
        <p:spPr>
          <a:xfrm>
            <a:off x="125" y="1231150"/>
            <a:ext cx="9144000" cy="410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500">
                <a:solidFill>
                  <a:schemeClr val="accent1"/>
                </a:solidFill>
                <a:latin typeface="Roboto"/>
                <a:ea typeface="Roboto"/>
                <a:cs typeface="Roboto"/>
                <a:sym typeface="Roboto"/>
              </a:rPr>
              <a:t>Opening Our Hearts To The Inevitable</a:t>
            </a:r>
            <a:endParaRPr sz="2500">
              <a:solidFill>
                <a:schemeClr val="accent1"/>
              </a:solidFill>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6"/>
          <p:cNvSpPr txBox="1">
            <a:spLocks noGrp="1"/>
          </p:cNvSpPr>
          <p:nvPr>
            <p:ph type="title"/>
          </p:nvPr>
        </p:nvSpPr>
        <p:spPr>
          <a:xfrm>
            <a:off x="-54725" y="646275"/>
            <a:ext cx="4307100" cy="303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Anne Stewart</a:t>
            </a:r>
            <a:endParaRPr/>
          </a:p>
          <a:p>
            <a:pPr marL="0" lvl="0" indent="0" algn="ctr" rtl="0">
              <a:spcBef>
                <a:spcPts val="0"/>
              </a:spcBef>
              <a:spcAft>
                <a:spcPts val="0"/>
              </a:spcAft>
              <a:buNone/>
            </a:pPr>
            <a:endParaRPr sz="2400"/>
          </a:p>
          <a:p>
            <a:pPr marL="0" lvl="0" indent="0" algn="ctr" rtl="0">
              <a:spcBef>
                <a:spcPts val="0"/>
              </a:spcBef>
              <a:spcAft>
                <a:spcPts val="0"/>
              </a:spcAft>
              <a:buNone/>
            </a:pPr>
            <a:r>
              <a:rPr lang="en" sz="1700"/>
              <a:t>Founder Holding Space Halton</a:t>
            </a:r>
            <a:endParaRPr sz="1700"/>
          </a:p>
          <a:p>
            <a:pPr marL="0" lvl="0" indent="0" algn="ctr" rtl="0">
              <a:spcBef>
                <a:spcPts val="0"/>
              </a:spcBef>
              <a:spcAft>
                <a:spcPts val="0"/>
              </a:spcAft>
              <a:buNone/>
            </a:pPr>
            <a:endParaRPr sz="1700"/>
          </a:p>
          <a:p>
            <a:pPr marL="0" lvl="0" indent="0" algn="ctr" rtl="0">
              <a:spcBef>
                <a:spcPts val="0"/>
              </a:spcBef>
              <a:spcAft>
                <a:spcPts val="0"/>
              </a:spcAft>
              <a:buNone/>
            </a:pPr>
            <a:r>
              <a:rPr lang="en" sz="1700"/>
              <a:t>offering</a:t>
            </a:r>
            <a:endParaRPr sz="1700"/>
          </a:p>
          <a:p>
            <a:pPr marL="0" lvl="0" indent="0" algn="ctr" rtl="0">
              <a:spcBef>
                <a:spcPts val="0"/>
              </a:spcBef>
              <a:spcAft>
                <a:spcPts val="0"/>
              </a:spcAft>
              <a:buNone/>
            </a:pPr>
            <a:endParaRPr sz="1700"/>
          </a:p>
          <a:p>
            <a:pPr marL="0" lvl="0" indent="0" algn="ctr" rtl="0">
              <a:spcBef>
                <a:spcPts val="0"/>
              </a:spcBef>
              <a:spcAft>
                <a:spcPts val="0"/>
              </a:spcAft>
              <a:buNone/>
            </a:pPr>
            <a:r>
              <a:rPr lang="en" sz="1700"/>
              <a:t>Grief Support</a:t>
            </a:r>
            <a:endParaRPr sz="1700"/>
          </a:p>
          <a:p>
            <a:pPr marL="0" lvl="0" indent="0" algn="ctr" rtl="0">
              <a:spcBef>
                <a:spcPts val="0"/>
              </a:spcBef>
              <a:spcAft>
                <a:spcPts val="0"/>
              </a:spcAft>
              <a:buNone/>
            </a:pPr>
            <a:r>
              <a:rPr lang="en" sz="1700"/>
              <a:t>End-of-Life Guidance</a:t>
            </a:r>
            <a:endParaRPr sz="1700"/>
          </a:p>
          <a:p>
            <a:pPr marL="0" lvl="0" indent="0" algn="ctr" rtl="0">
              <a:spcBef>
                <a:spcPts val="0"/>
              </a:spcBef>
              <a:spcAft>
                <a:spcPts val="0"/>
              </a:spcAft>
              <a:buNone/>
            </a:pPr>
            <a:r>
              <a:rPr lang="en" sz="1700"/>
              <a:t>Death Doula Services</a:t>
            </a:r>
            <a:endParaRPr sz="1700"/>
          </a:p>
        </p:txBody>
      </p:sp>
      <p:pic>
        <p:nvPicPr>
          <p:cNvPr id="121" name="Google Shape;121;p26" title="Copy of Frauke White 4B.jpg"/>
          <p:cNvPicPr preferRelativeResize="0"/>
          <p:nvPr/>
        </p:nvPicPr>
        <p:blipFill>
          <a:blip r:embed="rId3">
            <a:alphaModFix/>
          </a:blip>
          <a:stretch>
            <a:fillRect/>
          </a:stretch>
        </p:blipFill>
        <p:spPr>
          <a:xfrm>
            <a:off x="5862925" y="320300"/>
            <a:ext cx="1467259" cy="1632251"/>
          </a:xfrm>
          <a:prstGeom prst="rect">
            <a:avLst/>
          </a:prstGeom>
          <a:noFill/>
          <a:ln>
            <a:noFill/>
          </a:ln>
        </p:spPr>
      </p:pic>
      <p:sp>
        <p:nvSpPr>
          <p:cNvPr id="122" name="Google Shape;122;p26"/>
          <p:cNvSpPr txBox="1"/>
          <p:nvPr/>
        </p:nvSpPr>
        <p:spPr>
          <a:xfrm>
            <a:off x="4572000" y="2126547"/>
            <a:ext cx="4049100" cy="2657700"/>
          </a:xfrm>
          <a:prstGeom prst="rect">
            <a:avLst/>
          </a:prstGeom>
          <a:noFill/>
          <a:ln>
            <a:noFill/>
          </a:ln>
        </p:spPr>
        <p:txBody>
          <a:bodyPr spcFirstLastPara="1" wrap="square" lIns="91425" tIns="91425" rIns="91425" bIns="91425" anchor="t" anchorCtr="0">
            <a:noAutofit/>
          </a:bodyPr>
          <a:lstStyle/>
          <a:p>
            <a:pPr marL="457200" lvl="0" indent="-330200" algn="l" rtl="0">
              <a:lnSpc>
                <a:spcPct val="115000"/>
              </a:lnSpc>
              <a:spcBef>
                <a:spcPts val="0"/>
              </a:spcBef>
              <a:spcAft>
                <a:spcPts val="0"/>
              </a:spcAft>
              <a:buClr>
                <a:schemeClr val="accent1"/>
              </a:buClr>
              <a:buSzPts val="1600"/>
              <a:buChar char="●"/>
            </a:pPr>
            <a:r>
              <a:rPr lang="en" sz="1600">
                <a:solidFill>
                  <a:schemeClr val="accent1"/>
                </a:solidFill>
              </a:rPr>
              <a:t>Registered Social Service Worker</a:t>
            </a:r>
            <a:endParaRPr sz="1600">
              <a:solidFill>
                <a:schemeClr val="accent1"/>
              </a:solidFill>
            </a:endParaRPr>
          </a:p>
          <a:p>
            <a:pPr marL="457200" lvl="0" indent="-330200" algn="l" rtl="0">
              <a:lnSpc>
                <a:spcPct val="115000"/>
              </a:lnSpc>
              <a:spcBef>
                <a:spcPts val="0"/>
              </a:spcBef>
              <a:spcAft>
                <a:spcPts val="0"/>
              </a:spcAft>
              <a:buClr>
                <a:schemeClr val="accent1"/>
              </a:buClr>
              <a:buSzPts val="1600"/>
              <a:buChar char="●"/>
            </a:pPr>
            <a:r>
              <a:rPr lang="en" sz="1600">
                <a:solidFill>
                  <a:schemeClr val="accent1"/>
                </a:solidFill>
              </a:rPr>
              <a:t>Internationally Trained Nurse</a:t>
            </a:r>
            <a:endParaRPr sz="1600">
              <a:solidFill>
                <a:schemeClr val="accent1"/>
              </a:solidFill>
            </a:endParaRPr>
          </a:p>
          <a:p>
            <a:pPr marL="457200" lvl="0" indent="-330200" algn="l" rtl="0">
              <a:lnSpc>
                <a:spcPct val="115000"/>
              </a:lnSpc>
              <a:spcBef>
                <a:spcPts val="0"/>
              </a:spcBef>
              <a:spcAft>
                <a:spcPts val="0"/>
              </a:spcAft>
              <a:buClr>
                <a:schemeClr val="accent1"/>
              </a:buClr>
              <a:buSzPts val="1600"/>
              <a:buChar char="●"/>
            </a:pPr>
            <a:r>
              <a:rPr lang="en" sz="1600">
                <a:solidFill>
                  <a:schemeClr val="accent1"/>
                </a:solidFill>
              </a:rPr>
              <a:t>HHA certified Death Doula</a:t>
            </a:r>
            <a:endParaRPr sz="1600">
              <a:solidFill>
                <a:schemeClr val="accent1"/>
              </a:solidFill>
            </a:endParaRPr>
          </a:p>
          <a:p>
            <a:pPr marL="457200" lvl="0" indent="-330200" algn="l" rtl="0">
              <a:lnSpc>
                <a:spcPct val="115000"/>
              </a:lnSpc>
              <a:spcBef>
                <a:spcPts val="0"/>
              </a:spcBef>
              <a:spcAft>
                <a:spcPts val="0"/>
              </a:spcAft>
              <a:buClr>
                <a:schemeClr val="accent1"/>
              </a:buClr>
              <a:buSzPts val="1600"/>
              <a:buChar char="●"/>
            </a:pPr>
            <a:r>
              <a:rPr lang="en" sz="1600">
                <a:solidFill>
                  <a:schemeClr val="accent1"/>
                </a:solidFill>
              </a:rPr>
              <a:t>Postgraduate studies in Thanatology</a:t>
            </a:r>
            <a:endParaRPr sz="1600">
              <a:solidFill>
                <a:schemeClr val="accent1"/>
              </a:solidFill>
            </a:endParaRPr>
          </a:p>
          <a:p>
            <a:pPr marL="457200" lvl="0" indent="-330200" algn="l" rtl="0">
              <a:lnSpc>
                <a:spcPct val="115000"/>
              </a:lnSpc>
              <a:spcBef>
                <a:spcPts val="0"/>
              </a:spcBef>
              <a:spcAft>
                <a:spcPts val="0"/>
              </a:spcAft>
              <a:buClr>
                <a:schemeClr val="accent1"/>
              </a:buClr>
              <a:buSzPts val="1600"/>
              <a:buChar char="●"/>
            </a:pPr>
            <a:r>
              <a:rPr lang="en" sz="1600">
                <a:solidFill>
                  <a:schemeClr val="accent1"/>
                </a:solidFill>
              </a:rPr>
              <a:t>Last Aid</a:t>
            </a:r>
            <a:r>
              <a:rPr lang="en" sz="1600">
                <a:solidFill>
                  <a:schemeClr val="accent1"/>
                </a:solidFill>
                <a:highlight>
                  <a:srgbClr val="FFFFFF"/>
                </a:highlight>
              </a:rPr>
              <a:t>®</a:t>
            </a:r>
            <a:r>
              <a:rPr lang="en" sz="1600">
                <a:solidFill>
                  <a:schemeClr val="accent1"/>
                </a:solidFill>
              </a:rPr>
              <a:t> Facilitator with CHPCA</a:t>
            </a:r>
            <a:endParaRPr sz="1600">
              <a:solidFill>
                <a:schemeClr val="accent1"/>
              </a:solidFill>
            </a:endParaRPr>
          </a:p>
          <a:p>
            <a:pPr marL="457200" lvl="0" indent="-330200" algn="l" rtl="0">
              <a:lnSpc>
                <a:spcPct val="115000"/>
              </a:lnSpc>
              <a:spcBef>
                <a:spcPts val="0"/>
              </a:spcBef>
              <a:spcAft>
                <a:spcPts val="0"/>
              </a:spcAft>
              <a:buClr>
                <a:schemeClr val="accent1"/>
              </a:buClr>
              <a:buSzPts val="1600"/>
              <a:buChar char="●"/>
            </a:pPr>
            <a:r>
              <a:rPr lang="en" sz="1600">
                <a:solidFill>
                  <a:schemeClr val="accent1"/>
                </a:solidFill>
              </a:rPr>
              <a:t>North Halton Hospice Awareness Committee Member</a:t>
            </a:r>
            <a:endParaRPr sz="1600">
              <a:solidFill>
                <a:schemeClr val="accent1"/>
              </a:solidFill>
            </a:endParaRPr>
          </a:p>
          <a:p>
            <a:pPr marL="457200" lvl="0" indent="-330200" algn="l" rtl="0">
              <a:lnSpc>
                <a:spcPct val="115000"/>
              </a:lnSpc>
              <a:spcBef>
                <a:spcPts val="0"/>
              </a:spcBef>
              <a:spcAft>
                <a:spcPts val="0"/>
              </a:spcAft>
              <a:buClr>
                <a:schemeClr val="accent1"/>
              </a:buClr>
              <a:buSzPts val="1600"/>
              <a:buChar char="●"/>
            </a:pPr>
            <a:r>
              <a:rPr lang="en" sz="1600">
                <a:solidFill>
                  <a:schemeClr val="accent1"/>
                </a:solidFill>
              </a:rPr>
              <a:t>Lecturer at Sheridan College</a:t>
            </a:r>
            <a:endParaRPr sz="1600">
              <a:solidFill>
                <a:schemeClr val="accent1"/>
              </a:solidFill>
            </a:endParaRPr>
          </a:p>
          <a:p>
            <a:pPr marL="457200" lvl="0" indent="-330200" algn="l" rtl="0">
              <a:lnSpc>
                <a:spcPct val="115000"/>
              </a:lnSpc>
              <a:spcBef>
                <a:spcPts val="0"/>
              </a:spcBef>
              <a:spcAft>
                <a:spcPts val="0"/>
              </a:spcAft>
              <a:buClr>
                <a:schemeClr val="accent1"/>
              </a:buClr>
              <a:buSzPts val="1600"/>
              <a:buChar char="●"/>
            </a:pPr>
            <a:r>
              <a:rPr lang="en" sz="1600">
                <a:solidFill>
                  <a:schemeClr val="accent1"/>
                </a:solidFill>
              </a:rPr>
              <a:t>Therapeutic Touch Practitioner I.T.</a:t>
            </a:r>
            <a:endParaRPr sz="1600">
              <a:solidFill>
                <a:schemeClr val="accen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7"/>
          <p:cNvSpPr txBox="1">
            <a:spLocks noGrp="1"/>
          </p:cNvSpPr>
          <p:nvPr>
            <p:ph type="title"/>
          </p:nvPr>
        </p:nvSpPr>
        <p:spPr>
          <a:xfrm>
            <a:off x="88600" y="926025"/>
            <a:ext cx="4166400" cy="208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gets</a:t>
            </a:r>
            <a:endParaRPr/>
          </a:p>
          <a:p>
            <a:pPr marL="0" lvl="0" indent="0" algn="ctr" rtl="0">
              <a:spcBef>
                <a:spcPts val="0"/>
              </a:spcBef>
              <a:spcAft>
                <a:spcPts val="0"/>
              </a:spcAft>
              <a:buNone/>
            </a:pPr>
            <a:r>
              <a:rPr lang="en"/>
              <a:t>me out of bed?</a:t>
            </a:r>
            <a:endParaRPr/>
          </a:p>
          <a:p>
            <a:pPr marL="0" lvl="0" indent="0" algn="ctr" rtl="0">
              <a:spcBef>
                <a:spcPts val="0"/>
              </a:spcBef>
              <a:spcAft>
                <a:spcPts val="0"/>
              </a:spcAft>
              <a:buNone/>
            </a:pPr>
            <a:endParaRPr/>
          </a:p>
          <a:p>
            <a:pPr marL="0" lvl="0" indent="0" algn="ctr" rtl="0">
              <a:spcBef>
                <a:spcPts val="0"/>
              </a:spcBef>
              <a:spcAft>
                <a:spcPts val="0"/>
              </a:spcAft>
              <a:buNone/>
            </a:pPr>
            <a:r>
              <a:rPr lang="en"/>
              <a:t>…and why am I here?</a:t>
            </a:r>
            <a:endParaRPr/>
          </a:p>
        </p:txBody>
      </p:sp>
      <p:sp>
        <p:nvSpPr>
          <p:cNvPr id="128" name="Google Shape;128;p27"/>
          <p:cNvSpPr txBox="1">
            <a:spLocks noGrp="1"/>
          </p:cNvSpPr>
          <p:nvPr>
            <p:ph type="body" idx="1"/>
          </p:nvPr>
        </p:nvSpPr>
        <p:spPr>
          <a:xfrm>
            <a:off x="4759250" y="252000"/>
            <a:ext cx="4166400" cy="3017400"/>
          </a:xfrm>
          <a:prstGeom prst="rect">
            <a:avLst/>
          </a:prstGeom>
        </p:spPr>
        <p:txBody>
          <a:bodyPr spcFirstLastPara="1" wrap="square" lIns="91425" tIns="91425" rIns="91425" bIns="91425" anchor="ctr" anchorCtr="0">
            <a:noAutofit/>
          </a:bodyPr>
          <a:lstStyle/>
          <a:p>
            <a:pPr marL="457200" lvl="0" indent="-330200" algn="l" rtl="0">
              <a:lnSpc>
                <a:spcPct val="100000"/>
              </a:lnSpc>
              <a:spcBef>
                <a:spcPts val="0"/>
              </a:spcBef>
              <a:spcAft>
                <a:spcPts val="0"/>
              </a:spcAft>
              <a:buSzPts val="1600"/>
              <a:buFont typeface="Arial"/>
              <a:buChar char="●"/>
            </a:pPr>
            <a:r>
              <a:rPr lang="en">
                <a:latin typeface="Arial"/>
                <a:ea typeface="Arial"/>
                <a:cs typeface="Arial"/>
                <a:sym typeface="Arial"/>
              </a:rPr>
              <a:t>Vision: dying well</a:t>
            </a:r>
            <a:endParaRPr>
              <a:latin typeface="Arial"/>
              <a:ea typeface="Arial"/>
              <a:cs typeface="Arial"/>
              <a:sym typeface="Arial"/>
            </a:endParaRPr>
          </a:p>
          <a:p>
            <a:pPr marL="457200" lvl="0" indent="-330200" algn="l" rtl="0">
              <a:lnSpc>
                <a:spcPct val="100000"/>
              </a:lnSpc>
              <a:spcBef>
                <a:spcPts val="1000"/>
              </a:spcBef>
              <a:spcAft>
                <a:spcPts val="0"/>
              </a:spcAft>
              <a:buSzPts val="1600"/>
              <a:buFont typeface="Arial"/>
              <a:buChar char="●"/>
            </a:pPr>
            <a:r>
              <a:rPr lang="en">
                <a:latin typeface="Arial"/>
                <a:ea typeface="Arial"/>
                <a:cs typeface="Arial"/>
                <a:sym typeface="Arial"/>
              </a:rPr>
              <a:t>Empowering individuals and the community</a:t>
            </a:r>
            <a:endParaRPr>
              <a:latin typeface="Arial"/>
              <a:ea typeface="Arial"/>
              <a:cs typeface="Arial"/>
              <a:sym typeface="Arial"/>
            </a:endParaRPr>
          </a:p>
          <a:p>
            <a:pPr marL="457200" lvl="0" indent="-330200" algn="l" rtl="0">
              <a:lnSpc>
                <a:spcPct val="100000"/>
              </a:lnSpc>
              <a:spcBef>
                <a:spcPts val="1000"/>
              </a:spcBef>
              <a:spcAft>
                <a:spcPts val="0"/>
              </a:spcAft>
              <a:buSzPts val="1600"/>
              <a:buFont typeface="Arial"/>
              <a:buChar char="●"/>
            </a:pPr>
            <a:r>
              <a:rPr lang="en">
                <a:latin typeface="Arial"/>
                <a:ea typeface="Arial"/>
                <a:cs typeface="Arial"/>
                <a:sym typeface="Arial"/>
              </a:rPr>
              <a:t>Death literacy &amp; education</a:t>
            </a:r>
            <a:endParaRPr>
              <a:latin typeface="Arial"/>
              <a:ea typeface="Arial"/>
              <a:cs typeface="Arial"/>
              <a:sym typeface="Arial"/>
            </a:endParaRPr>
          </a:p>
          <a:p>
            <a:pPr marL="457200" lvl="0" indent="-330200" algn="l" rtl="0">
              <a:lnSpc>
                <a:spcPct val="100000"/>
              </a:lnSpc>
              <a:spcBef>
                <a:spcPts val="1000"/>
              </a:spcBef>
              <a:spcAft>
                <a:spcPts val="0"/>
              </a:spcAft>
              <a:buSzPts val="1600"/>
              <a:buFont typeface="Arial"/>
              <a:buChar char="●"/>
            </a:pPr>
            <a:r>
              <a:rPr lang="en">
                <a:latin typeface="Arial"/>
                <a:ea typeface="Arial"/>
                <a:cs typeface="Arial"/>
                <a:sym typeface="Arial"/>
              </a:rPr>
              <a:t>No matter where death occurs - family and friends can take on an important role and contribute to the outcome</a:t>
            </a:r>
            <a:endParaRPr>
              <a:latin typeface="Arial"/>
              <a:ea typeface="Arial"/>
              <a:cs typeface="Arial"/>
              <a:sym typeface="Arial"/>
            </a:endParaRPr>
          </a:p>
          <a:p>
            <a:pPr marL="457200" lvl="0" indent="-330200" algn="l" rtl="0">
              <a:lnSpc>
                <a:spcPct val="100000"/>
              </a:lnSpc>
              <a:spcBef>
                <a:spcPts val="1000"/>
              </a:spcBef>
              <a:spcAft>
                <a:spcPts val="1000"/>
              </a:spcAft>
              <a:buSzPts val="1600"/>
              <a:buFont typeface="Arial"/>
              <a:buChar char="●"/>
            </a:pPr>
            <a:r>
              <a:rPr lang="en">
                <a:latin typeface="Arial"/>
                <a:ea typeface="Arial"/>
                <a:cs typeface="Arial"/>
                <a:sym typeface="Arial"/>
              </a:rPr>
              <a:t>Normalizing difficult conversations</a:t>
            </a:r>
            <a:endParaRPr>
              <a:latin typeface="Arial"/>
              <a:ea typeface="Arial"/>
              <a:cs typeface="Arial"/>
              <a:sym typeface="Arial"/>
            </a:endParaRPr>
          </a:p>
        </p:txBody>
      </p:sp>
      <p:pic>
        <p:nvPicPr>
          <p:cNvPr id="129" name="Google Shape;129;p27"/>
          <p:cNvPicPr preferRelativeResize="0"/>
          <p:nvPr/>
        </p:nvPicPr>
        <p:blipFill>
          <a:blip r:embed="rId3">
            <a:alphaModFix/>
          </a:blip>
          <a:stretch>
            <a:fillRect/>
          </a:stretch>
        </p:blipFill>
        <p:spPr>
          <a:xfrm>
            <a:off x="5323250" y="3269388"/>
            <a:ext cx="2647950" cy="17621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8"/>
          <p:cNvSpPr txBox="1">
            <a:spLocks noGrp="1"/>
          </p:cNvSpPr>
          <p:nvPr>
            <p:ph type="title"/>
          </p:nvPr>
        </p:nvSpPr>
        <p:spPr>
          <a:xfrm>
            <a:off x="303563" y="1134550"/>
            <a:ext cx="3706500" cy="250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Today’s presentation</a:t>
            </a:r>
            <a:endParaRPr/>
          </a:p>
        </p:txBody>
      </p:sp>
      <p:sp>
        <p:nvSpPr>
          <p:cNvPr id="135" name="Google Shape;135;p28"/>
          <p:cNvSpPr txBox="1">
            <a:spLocks noGrp="1"/>
          </p:cNvSpPr>
          <p:nvPr>
            <p:ph type="body" idx="1"/>
          </p:nvPr>
        </p:nvSpPr>
        <p:spPr>
          <a:xfrm>
            <a:off x="4701700" y="705300"/>
            <a:ext cx="4175700" cy="1993800"/>
          </a:xfrm>
          <a:prstGeom prst="rect">
            <a:avLst/>
          </a:prstGeom>
        </p:spPr>
        <p:txBody>
          <a:bodyPr spcFirstLastPara="1" wrap="square" lIns="91425" tIns="91425" rIns="91425" bIns="91425" anchor="t" anchorCtr="0">
            <a:noAutofit/>
          </a:bodyPr>
          <a:lstStyle/>
          <a:p>
            <a:pPr marL="457200" lvl="0" indent="-330200" algn="l" rtl="0">
              <a:lnSpc>
                <a:spcPct val="150000"/>
              </a:lnSpc>
              <a:spcBef>
                <a:spcPts val="0"/>
              </a:spcBef>
              <a:spcAft>
                <a:spcPts val="0"/>
              </a:spcAft>
              <a:buSzPts val="1600"/>
              <a:buFont typeface="Arial"/>
              <a:buAutoNum type="arabicPeriod"/>
            </a:pPr>
            <a:r>
              <a:rPr lang="en">
                <a:latin typeface="Arial"/>
                <a:ea typeface="Arial"/>
                <a:cs typeface="Arial"/>
                <a:sym typeface="Arial"/>
              </a:rPr>
              <a:t>Dying as a normal part of life</a:t>
            </a:r>
            <a:endParaRPr>
              <a:latin typeface="Arial"/>
              <a:ea typeface="Arial"/>
              <a:cs typeface="Arial"/>
              <a:sym typeface="Arial"/>
            </a:endParaRPr>
          </a:p>
          <a:p>
            <a:pPr marL="457200" lvl="0" indent="-330200" algn="l" rtl="0">
              <a:lnSpc>
                <a:spcPct val="150000"/>
              </a:lnSpc>
              <a:spcBef>
                <a:spcPts val="0"/>
              </a:spcBef>
              <a:spcAft>
                <a:spcPts val="0"/>
              </a:spcAft>
              <a:buSzPts val="1600"/>
              <a:buFont typeface="Arial"/>
              <a:buAutoNum type="arabicPeriod"/>
            </a:pPr>
            <a:r>
              <a:rPr lang="en">
                <a:latin typeface="Arial"/>
                <a:ea typeface="Arial"/>
                <a:cs typeface="Arial"/>
                <a:sym typeface="Arial"/>
              </a:rPr>
              <a:t>The importance of planning ahead</a:t>
            </a:r>
            <a:endParaRPr>
              <a:latin typeface="Arial"/>
              <a:ea typeface="Arial"/>
              <a:cs typeface="Arial"/>
              <a:sym typeface="Arial"/>
            </a:endParaRPr>
          </a:p>
          <a:p>
            <a:pPr marL="457200" lvl="0" indent="-330200" algn="l" rtl="0">
              <a:lnSpc>
                <a:spcPct val="150000"/>
              </a:lnSpc>
              <a:spcBef>
                <a:spcPts val="0"/>
              </a:spcBef>
              <a:spcAft>
                <a:spcPts val="0"/>
              </a:spcAft>
              <a:buSzPts val="1600"/>
              <a:buFont typeface="Arial"/>
              <a:buAutoNum type="arabicPeriod"/>
            </a:pPr>
            <a:r>
              <a:rPr lang="en">
                <a:latin typeface="Arial"/>
                <a:ea typeface="Arial"/>
                <a:cs typeface="Arial"/>
                <a:sym typeface="Arial"/>
              </a:rPr>
              <a:t>Grief - a deeply personal experience</a:t>
            </a:r>
            <a:endParaRPr>
              <a:latin typeface="Arial"/>
              <a:ea typeface="Arial"/>
              <a:cs typeface="Arial"/>
              <a:sym typeface="Arial"/>
            </a:endParaRPr>
          </a:p>
          <a:p>
            <a:pPr marL="457200" lvl="0" indent="-330200" algn="l" rtl="0">
              <a:lnSpc>
                <a:spcPct val="150000"/>
              </a:lnSpc>
              <a:spcBef>
                <a:spcPts val="0"/>
              </a:spcBef>
              <a:spcAft>
                <a:spcPts val="0"/>
              </a:spcAft>
              <a:buSzPts val="1600"/>
              <a:buFont typeface="Arial"/>
              <a:buAutoNum type="arabicPeriod"/>
            </a:pPr>
            <a:r>
              <a:rPr lang="en">
                <a:latin typeface="Arial"/>
                <a:ea typeface="Arial"/>
                <a:cs typeface="Arial"/>
                <a:sym typeface="Arial"/>
              </a:rPr>
              <a:t>Conversations about Dying, Death &amp; Bereavement: Death Cafés</a:t>
            </a:r>
            <a:endParaRPr>
              <a:latin typeface="Arial"/>
              <a:ea typeface="Arial"/>
              <a:cs typeface="Arial"/>
              <a:sym typeface="Arial"/>
            </a:endParaRPr>
          </a:p>
        </p:txBody>
      </p:sp>
      <p:pic>
        <p:nvPicPr>
          <p:cNvPr id="136" name="Google Shape;136;p28"/>
          <p:cNvPicPr preferRelativeResize="0"/>
          <p:nvPr/>
        </p:nvPicPr>
        <p:blipFill>
          <a:blip r:embed="rId3">
            <a:alphaModFix/>
          </a:blip>
          <a:stretch>
            <a:fillRect/>
          </a:stretch>
        </p:blipFill>
        <p:spPr>
          <a:xfrm>
            <a:off x="5466694" y="3078034"/>
            <a:ext cx="2449150" cy="15919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9"/>
          <p:cNvSpPr txBox="1">
            <a:spLocks noGrp="1"/>
          </p:cNvSpPr>
          <p:nvPr>
            <p:ph type="title"/>
          </p:nvPr>
        </p:nvSpPr>
        <p:spPr>
          <a:xfrm>
            <a:off x="197050" y="297225"/>
            <a:ext cx="6960600" cy="6237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Dying as a Normal Part of Life</a:t>
            </a:r>
            <a:endParaRPr/>
          </a:p>
        </p:txBody>
      </p:sp>
      <p:pic>
        <p:nvPicPr>
          <p:cNvPr id="142" name="Google Shape;142;p29" title="Screenshot 2025-05-06 09.27.38.png"/>
          <p:cNvPicPr preferRelativeResize="0"/>
          <p:nvPr/>
        </p:nvPicPr>
        <p:blipFill>
          <a:blip r:embed="rId3">
            <a:alphaModFix/>
          </a:blip>
          <a:stretch>
            <a:fillRect/>
          </a:stretch>
        </p:blipFill>
        <p:spPr>
          <a:xfrm>
            <a:off x="866425" y="2096075"/>
            <a:ext cx="7181850" cy="19621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30"/>
          <p:cNvSpPr txBox="1">
            <a:spLocks noGrp="1"/>
          </p:cNvSpPr>
          <p:nvPr>
            <p:ph type="title"/>
          </p:nvPr>
        </p:nvSpPr>
        <p:spPr>
          <a:xfrm>
            <a:off x="805912" y="335400"/>
            <a:ext cx="5778813"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Balfour Mount (1939 - 2025)</a:t>
            </a:r>
            <a:endParaRPr dirty="0"/>
          </a:p>
        </p:txBody>
      </p:sp>
      <p:pic>
        <p:nvPicPr>
          <p:cNvPr id="148" name="Google Shape;148;p30"/>
          <p:cNvPicPr preferRelativeResize="0"/>
          <p:nvPr/>
        </p:nvPicPr>
        <p:blipFill>
          <a:blip r:embed="rId3">
            <a:alphaModFix/>
          </a:blip>
          <a:stretch>
            <a:fillRect/>
          </a:stretch>
        </p:blipFill>
        <p:spPr>
          <a:xfrm>
            <a:off x="3490225" y="1531650"/>
            <a:ext cx="2163600" cy="2947900"/>
          </a:xfrm>
          <a:prstGeom prst="rect">
            <a:avLst/>
          </a:prstGeom>
          <a:noFill/>
          <a:ln>
            <a:noFill/>
          </a:ln>
        </p:spPr>
      </p:pic>
      <p:sp>
        <p:nvSpPr>
          <p:cNvPr id="149" name="Google Shape;149;p30"/>
          <p:cNvSpPr txBox="1"/>
          <p:nvPr/>
        </p:nvSpPr>
        <p:spPr>
          <a:xfrm>
            <a:off x="2599750" y="4562925"/>
            <a:ext cx="4099500" cy="31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accent1"/>
                </a:solidFill>
                <a:latin typeface="Roboto"/>
                <a:ea typeface="Roboto"/>
                <a:cs typeface="Roboto"/>
                <a:sym typeface="Roboto"/>
              </a:rPr>
              <a:t>The father of Palliative Care in Canada</a:t>
            </a:r>
            <a:endParaRPr sz="1600">
              <a:solidFill>
                <a:schemeClr val="accent1"/>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1"/>
          <p:cNvSpPr txBox="1">
            <a:spLocks noGrp="1"/>
          </p:cNvSpPr>
          <p:nvPr>
            <p:ph type="title"/>
          </p:nvPr>
        </p:nvSpPr>
        <p:spPr>
          <a:xfrm>
            <a:off x="158674" y="0"/>
            <a:ext cx="6792315" cy="12561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dirty="0"/>
              <a:t>Hospice Palliative Care Philosophy</a:t>
            </a:r>
            <a:endParaRPr dirty="0"/>
          </a:p>
          <a:p>
            <a:pPr marL="0" lvl="0" indent="0" algn="ctr" rtl="0">
              <a:spcBef>
                <a:spcPts val="0"/>
              </a:spcBef>
              <a:spcAft>
                <a:spcPts val="0"/>
              </a:spcAft>
              <a:buNone/>
            </a:pPr>
            <a:r>
              <a:rPr lang="en" dirty="0"/>
              <a:t>in Canada</a:t>
            </a:r>
            <a:endParaRPr dirty="0"/>
          </a:p>
        </p:txBody>
      </p:sp>
      <p:pic>
        <p:nvPicPr>
          <p:cNvPr id="155" name="Google Shape;155;p31"/>
          <p:cNvPicPr preferRelativeResize="0"/>
          <p:nvPr/>
        </p:nvPicPr>
        <p:blipFill>
          <a:blip r:embed="rId3">
            <a:alphaModFix/>
          </a:blip>
          <a:stretch>
            <a:fillRect/>
          </a:stretch>
        </p:blipFill>
        <p:spPr>
          <a:xfrm>
            <a:off x="356425" y="1426825"/>
            <a:ext cx="8431175" cy="3544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2"/>
          <p:cNvSpPr txBox="1">
            <a:spLocks noGrp="1"/>
          </p:cNvSpPr>
          <p:nvPr>
            <p:ph type="title"/>
          </p:nvPr>
        </p:nvSpPr>
        <p:spPr>
          <a:xfrm>
            <a:off x="303563" y="1134550"/>
            <a:ext cx="3706500" cy="250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do I recognize that someone might be approaching the end of life?</a:t>
            </a:r>
            <a:endParaRPr/>
          </a:p>
        </p:txBody>
      </p:sp>
      <p:sp>
        <p:nvSpPr>
          <p:cNvPr id="161" name="Google Shape;161;p32"/>
          <p:cNvSpPr txBox="1">
            <a:spLocks noGrp="1"/>
          </p:cNvSpPr>
          <p:nvPr>
            <p:ph type="body" idx="1"/>
          </p:nvPr>
        </p:nvSpPr>
        <p:spPr>
          <a:xfrm>
            <a:off x="4420350" y="500900"/>
            <a:ext cx="4390800" cy="2343300"/>
          </a:xfrm>
          <a:prstGeom prst="rect">
            <a:avLst/>
          </a:prstGeom>
        </p:spPr>
        <p:txBody>
          <a:bodyPr spcFirstLastPara="1" wrap="square" lIns="91425" tIns="91425" rIns="91425" bIns="91425" anchor="t" anchorCtr="0">
            <a:noAutofit/>
          </a:bodyPr>
          <a:lstStyle/>
          <a:p>
            <a:pPr marL="457200" lvl="0" indent="-330200" algn="l" rtl="0">
              <a:lnSpc>
                <a:spcPct val="150000"/>
              </a:lnSpc>
              <a:spcBef>
                <a:spcPts val="0"/>
              </a:spcBef>
              <a:spcAft>
                <a:spcPts val="0"/>
              </a:spcAft>
              <a:buSzPts val="1600"/>
              <a:buFont typeface="Arial"/>
              <a:buChar char="●"/>
            </a:pPr>
            <a:r>
              <a:rPr lang="en">
                <a:latin typeface="Arial"/>
                <a:ea typeface="Arial"/>
                <a:cs typeface="Arial"/>
                <a:sym typeface="Arial"/>
              </a:rPr>
              <a:t>Social withdrawal</a:t>
            </a:r>
            <a:endParaRPr>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a:latin typeface="Arial"/>
                <a:ea typeface="Arial"/>
                <a:cs typeface="Arial"/>
                <a:sym typeface="Arial"/>
              </a:rPr>
              <a:t>Loss of interest in the world around them</a:t>
            </a:r>
            <a:endParaRPr>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a:latin typeface="Arial"/>
                <a:ea typeface="Arial"/>
                <a:cs typeface="Arial"/>
                <a:sym typeface="Arial"/>
              </a:rPr>
              <a:t>Less food &amp; fluid intake</a:t>
            </a:r>
            <a:endParaRPr>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a:latin typeface="Arial"/>
                <a:ea typeface="Arial"/>
                <a:cs typeface="Arial"/>
                <a:sym typeface="Arial"/>
              </a:rPr>
              <a:t>Fatigue that more sleep can’t alleviate</a:t>
            </a:r>
            <a:endParaRPr>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a:latin typeface="Arial"/>
                <a:ea typeface="Arial"/>
                <a:cs typeface="Arial"/>
                <a:sym typeface="Arial"/>
              </a:rPr>
              <a:t>More sleep time, less awake time</a:t>
            </a:r>
            <a:endParaRPr>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a:latin typeface="Arial"/>
                <a:ea typeface="Arial"/>
                <a:cs typeface="Arial"/>
                <a:sym typeface="Arial"/>
              </a:rPr>
              <a:t>Longing for peace and reconciliation</a:t>
            </a:r>
            <a:endParaRPr>
              <a:latin typeface="Arial"/>
              <a:ea typeface="Arial"/>
              <a:cs typeface="Arial"/>
              <a:sym typeface="Arial"/>
            </a:endParaRPr>
          </a:p>
          <a:p>
            <a:pPr marL="0" lvl="0" indent="0" algn="l" rtl="0">
              <a:lnSpc>
                <a:spcPct val="150000"/>
              </a:lnSpc>
              <a:spcBef>
                <a:spcPts val="0"/>
              </a:spcBef>
              <a:spcAft>
                <a:spcPts val="0"/>
              </a:spcAft>
              <a:buNone/>
            </a:pPr>
            <a:endParaRPr>
              <a:latin typeface="Arial"/>
              <a:ea typeface="Arial"/>
              <a:cs typeface="Arial"/>
              <a:sym typeface="Arial"/>
            </a:endParaRPr>
          </a:p>
          <a:p>
            <a:pPr marL="0" lvl="0" indent="0" algn="l" rtl="0">
              <a:lnSpc>
                <a:spcPct val="150000"/>
              </a:lnSpc>
              <a:spcBef>
                <a:spcPts val="0"/>
              </a:spcBef>
              <a:spcAft>
                <a:spcPts val="0"/>
              </a:spcAft>
              <a:buNone/>
            </a:pPr>
            <a:endParaRPr>
              <a:latin typeface="Arial"/>
              <a:ea typeface="Arial"/>
              <a:cs typeface="Arial"/>
              <a:sym typeface="Arial"/>
            </a:endParaRPr>
          </a:p>
          <a:p>
            <a:pPr marL="0" lvl="0" indent="0" algn="l" rtl="0">
              <a:lnSpc>
                <a:spcPct val="150000"/>
              </a:lnSpc>
              <a:spcBef>
                <a:spcPts val="0"/>
              </a:spcBef>
              <a:spcAft>
                <a:spcPts val="0"/>
              </a:spcAft>
              <a:buNone/>
            </a:pPr>
            <a:endParaRPr/>
          </a:p>
        </p:txBody>
      </p:sp>
      <p:pic>
        <p:nvPicPr>
          <p:cNvPr id="162" name="Google Shape;162;p32" descr="In modern British society, death is out of sight and behind closed doors. Many of us lack direct exposure to the dying process - with all sorts of potential emotional and spiritual consequences for how we grieve our loved ones, as well as how we prepare for our own deaths.  &#10;&#10;What does the dying process actually look like? &#10;&#10;A short animation by Emily Downe, and voiced by Dr Kathryn Mannix which guides you gently on a step by step journey through the process of dying.&#10;&#10;Acclaimed author, speaker and former palliative care physician Dr Kathryn Mannix has spent her medical career working with people who have incurable, advanced illnesses. The author of two Sunday Times Bestsellers – With The End in Mind and Listen, Dr Mannix is on a mission to reclaim the public’s understanding of dying.&#10;&#10;CREDITS&#10;Written and voiced by Dr Kathryn Mannix&#10;Directed and designed by Emily Downe&#10;Animated by Martha Halliday&#10;Music and sound by Jan Willem de With&#10;Produced by Theos with thanks to The Fetzer institute&#10;&#10;Find out more about Theos' work in the area of death, dying and the afterlife here: https://www.theosthinktank.co.uk/dying-for-beginners-theos-work-on-death-dying-and-the-afterlife&#10;&#10;*****&#10;&#10;Like what you see? &#10;&#10;Be sure to sign up to the Theos monthly newsletter to stay up-to-date with all our content, research and events: https://confirmsubscription.com/h/d/E9E17CAB71AC7464&#10;&#10;CONNECT WITH THEOS&#10;&#10;Twitter: https://twitter.com/Theosthinktank&#10;Facebook: https://www.facebook.com/theosthinktank&#10;LinkedIn: https://www.linkedin.com/company/theos---the-think-tank/&#10;Website: https://www.theosthinktank.co.uk/&#10;&#10;CHECK OUT OUR PODCASTS&#10;&#10;The Sacred: https://podcasts.apple.com/gb/podcast/the-sacred/id1326888108&#10;Reading Our Times: https://podcasts.apple.com/gb/podcast/reading-our-times/id1530952185" title="Dying for Beginners | Dr Kathryn Mannix">
            <a:hlinkClick r:id="rId3"/>
          </p:cNvPr>
          <p:cNvPicPr preferRelativeResize="0"/>
          <p:nvPr/>
        </p:nvPicPr>
        <p:blipFill>
          <a:blip r:embed="rId4">
            <a:alphaModFix/>
          </a:blip>
          <a:stretch>
            <a:fillRect/>
          </a:stretch>
        </p:blipFill>
        <p:spPr>
          <a:xfrm>
            <a:off x="5091750" y="3064023"/>
            <a:ext cx="3048000" cy="1714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animEffect transition="in" filter="fade">
                                      <p:cBhvr>
                                        <p:cTn id="7" dur="10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33"/>
          <p:cNvSpPr txBox="1">
            <a:spLocks noGrp="1"/>
          </p:cNvSpPr>
          <p:nvPr>
            <p:ph type="title"/>
          </p:nvPr>
        </p:nvSpPr>
        <p:spPr>
          <a:xfrm>
            <a:off x="303563" y="1134550"/>
            <a:ext cx="3706500" cy="250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How do I recognize that someone is actively dying?</a:t>
            </a:r>
            <a:endParaRPr/>
          </a:p>
        </p:txBody>
      </p:sp>
      <p:sp>
        <p:nvSpPr>
          <p:cNvPr id="168" name="Google Shape;168;p33"/>
          <p:cNvSpPr txBox="1">
            <a:spLocks noGrp="1"/>
          </p:cNvSpPr>
          <p:nvPr>
            <p:ph type="body" idx="1"/>
          </p:nvPr>
        </p:nvSpPr>
        <p:spPr>
          <a:xfrm>
            <a:off x="4644675" y="214900"/>
            <a:ext cx="4166400" cy="4384500"/>
          </a:xfrm>
          <a:prstGeom prst="rect">
            <a:avLst/>
          </a:prstGeom>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p>
          <a:p>
            <a:pPr marL="457200" lvl="0" indent="-330200" algn="l" rtl="0">
              <a:lnSpc>
                <a:spcPct val="150000"/>
              </a:lnSpc>
              <a:spcBef>
                <a:spcPts val="0"/>
              </a:spcBef>
              <a:spcAft>
                <a:spcPts val="0"/>
              </a:spcAft>
              <a:buSzPts val="1600"/>
              <a:buFont typeface="Arial"/>
              <a:buChar char="●"/>
            </a:pPr>
            <a:r>
              <a:rPr lang="en">
                <a:latin typeface="Arial"/>
                <a:ea typeface="Arial"/>
                <a:cs typeface="Arial"/>
                <a:sym typeface="Arial"/>
              </a:rPr>
              <a:t>Less responsive</a:t>
            </a:r>
            <a:endParaRPr>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a:latin typeface="Arial"/>
                <a:ea typeface="Arial"/>
                <a:cs typeface="Arial"/>
                <a:sym typeface="Arial"/>
              </a:rPr>
              <a:t>Changes in breathing and circulation</a:t>
            </a:r>
            <a:endParaRPr>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a:latin typeface="Arial"/>
                <a:ea typeface="Arial"/>
                <a:cs typeface="Arial"/>
                <a:sym typeface="Arial"/>
              </a:rPr>
              <a:t>Build up of fluid in the lungs</a:t>
            </a:r>
            <a:endParaRPr>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a:latin typeface="Arial"/>
                <a:ea typeface="Arial"/>
                <a:cs typeface="Arial"/>
                <a:sym typeface="Arial"/>
              </a:rPr>
              <a:t>Altered skin tone</a:t>
            </a:r>
            <a:endParaRPr>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a:latin typeface="Arial"/>
                <a:ea typeface="Arial"/>
                <a:cs typeface="Arial"/>
                <a:sym typeface="Arial"/>
              </a:rPr>
              <a:t>Change in body temperature</a:t>
            </a:r>
            <a:endParaRPr>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a:latin typeface="Arial"/>
                <a:ea typeface="Arial"/>
                <a:cs typeface="Arial"/>
                <a:sym typeface="Arial"/>
              </a:rPr>
              <a:t>Urinary and bowel incontinence</a:t>
            </a:r>
            <a:endParaRPr>
              <a:latin typeface="Arial"/>
              <a:ea typeface="Arial"/>
              <a:cs typeface="Arial"/>
              <a:sym typeface="Arial"/>
            </a:endParaRPr>
          </a:p>
          <a:p>
            <a:pPr marL="457200" lvl="0" indent="-330200" algn="l" rtl="0">
              <a:lnSpc>
                <a:spcPct val="150000"/>
              </a:lnSpc>
              <a:spcBef>
                <a:spcPts val="0"/>
              </a:spcBef>
              <a:spcAft>
                <a:spcPts val="0"/>
              </a:spcAft>
              <a:buSzPts val="1600"/>
              <a:buFont typeface="Arial"/>
              <a:buChar char="●"/>
            </a:pPr>
            <a:r>
              <a:rPr lang="en">
                <a:latin typeface="Arial"/>
                <a:ea typeface="Arial"/>
                <a:cs typeface="Arial"/>
                <a:sym typeface="Arial"/>
              </a:rPr>
              <a:t>Discoloration of urine</a:t>
            </a:r>
            <a:endParaRPr>
              <a:latin typeface="Arial"/>
              <a:ea typeface="Arial"/>
              <a:cs typeface="Arial"/>
              <a:sym typeface="Arial"/>
            </a:endParaRPr>
          </a:p>
          <a:p>
            <a:pPr marL="450000" lvl="0" indent="-330200" algn="l" rtl="0">
              <a:lnSpc>
                <a:spcPct val="150000"/>
              </a:lnSpc>
              <a:spcBef>
                <a:spcPts val="0"/>
              </a:spcBef>
              <a:spcAft>
                <a:spcPts val="0"/>
              </a:spcAft>
              <a:buSzPts val="1600"/>
              <a:buFont typeface="Arial"/>
              <a:buChar char="●"/>
            </a:pPr>
            <a:r>
              <a:rPr lang="en">
                <a:latin typeface="Arial"/>
                <a:ea typeface="Arial"/>
                <a:cs typeface="Arial"/>
                <a:sym typeface="Arial"/>
              </a:rPr>
              <a:t>Altered level of consciousness</a:t>
            </a:r>
            <a:endParaRPr>
              <a:latin typeface="Arial"/>
              <a:ea typeface="Arial"/>
              <a:cs typeface="Arial"/>
              <a:sym typeface="Arial"/>
            </a:endParaRPr>
          </a:p>
          <a:p>
            <a:pPr marL="450000" lvl="0" indent="-330200" algn="l" rtl="0">
              <a:lnSpc>
                <a:spcPct val="150000"/>
              </a:lnSpc>
              <a:spcBef>
                <a:spcPts val="0"/>
              </a:spcBef>
              <a:spcAft>
                <a:spcPts val="0"/>
              </a:spcAft>
              <a:buSzPts val="1600"/>
              <a:buFont typeface="Arial"/>
              <a:buChar char="●"/>
            </a:pPr>
            <a:r>
              <a:rPr lang="en">
                <a:latin typeface="Arial"/>
                <a:ea typeface="Arial"/>
                <a:cs typeface="Arial"/>
                <a:sym typeface="Arial"/>
              </a:rPr>
              <a:t>Nearing Death Awareness</a:t>
            </a:r>
            <a:endParaRPr>
              <a:latin typeface="Arial"/>
              <a:ea typeface="Arial"/>
              <a:cs typeface="Arial"/>
              <a:sym typeface="Arial"/>
            </a:endParaRPr>
          </a:p>
          <a:p>
            <a:pPr marL="0" lvl="0" indent="0" algn="l" rtl="0">
              <a:lnSpc>
                <a:spcPct val="150000"/>
              </a:lnSpc>
              <a:spcBef>
                <a:spcPts val="0"/>
              </a:spcBef>
              <a:spcAft>
                <a:spcPts val="0"/>
              </a:spcAft>
              <a:buNone/>
            </a:pPr>
            <a:endParaRPr>
              <a:latin typeface="Arial"/>
              <a:ea typeface="Arial"/>
              <a:cs typeface="Arial"/>
              <a:sym typeface="Arial"/>
            </a:endParaRPr>
          </a:p>
          <a:p>
            <a:pPr marL="0" lvl="0" indent="0" algn="l" rtl="0">
              <a:lnSpc>
                <a:spcPct val="150000"/>
              </a:lnSpc>
              <a:spcBef>
                <a:spcPts val="0"/>
              </a:spcBef>
              <a:spcAft>
                <a:spcPts val="0"/>
              </a:spcAft>
              <a:buNone/>
            </a:pPr>
            <a:r>
              <a:rPr lang="en" sz="1200">
                <a:latin typeface="Arial"/>
                <a:ea typeface="Arial"/>
                <a:cs typeface="Arial"/>
                <a:sym typeface="Arial"/>
              </a:rPr>
              <a:t>* Dying is deeply unique.</a:t>
            </a:r>
            <a:endParaRPr sz="1200">
              <a:latin typeface="Arial"/>
              <a:ea typeface="Arial"/>
              <a:cs typeface="Arial"/>
              <a:sym typeface="Arial"/>
            </a:endParaRPr>
          </a:p>
          <a:p>
            <a:pPr marL="0" lvl="0" indent="0" algn="l" rtl="0">
              <a:lnSpc>
                <a:spcPct val="150000"/>
              </a:lnSpc>
              <a:spcBef>
                <a:spcPts val="0"/>
              </a:spcBef>
              <a:spcAft>
                <a:spcPts val="0"/>
              </a:spcAft>
              <a:buNone/>
            </a:pPr>
            <a:r>
              <a:rPr lang="en" sz="1200">
                <a:latin typeface="Arial"/>
                <a:ea typeface="Arial"/>
                <a:cs typeface="Arial"/>
                <a:sym typeface="Arial"/>
              </a:rPr>
              <a:t>These signs are common but can vary, and all, none or some can be present. </a:t>
            </a:r>
            <a:endParaRPr sz="1200">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4"/>
          <p:cNvSpPr txBox="1">
            <a:spLocks noGrp="1"/>
          </p:cNvSpPr>
          <p:nvPr>
            <p:ph type="title"/>
          </p:nvPr>
        </p:nvSpPr>
        <p:spPr>
          <a:xfrm>
            <a:off x="303563" y="752607"/>
            <a:ext cx="3706500" cy="250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r>
              <a:rPr lang="en"/>
              <a:t>Saying Goodbye</a:t>
            </a:r>
            <a:endParaRPr/>
          </a:p>
        </p:txBody>
      </p:sp>
      <p:sp>
        <p:nvSpPr>
          <p:cNvPr id="174" name="Google Shape;174;p3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p>
            <a:pPr marL="457200" marR="0" lvl="0" indent="-330200" algn="l" rtl="0">
              <a:lnSpc>
                <a:spcPct val="150000"/>
              </a:lnSpc>
              <a:spcBef>
                <a:spcPts val="0"/>
              </a:spcBef>
              <a:spcAft>
                <a:spcPts val="0"/>
              </a:spcAft>
              <a:buSzPts val="1600"/>
              <a:buFont typeface="Arial"/>
              <a:buChar char="●"/>
            </a:pPr>
            <a:r>
              <a:rPr lang="en">
                <a:latin typeface="Arial"/>
                <a:ea typeface="Arial"/>
                <a:cs typeface="Arial"/>
                <a:sym typeface="Arial"/>
              </a:rPr>
              <a:t>Talk openly about death</a:t>
            </a:r>
            <a:endParaRPr>
              <a:latin typeface="Arial"/>
              <a:ea typeface="Arial"/>
              <a:cs typeface="Arial"/>
              <a:sym typeface="Arial"/>
            </a:endParaRPr>
          </a:p>
          <a:p>
            <a:pPr marL="457200" marR="0" lvl="0" indent="-330200" algn="l" rtl="0">
              <a:lnSpc>
                <a:spcPct val="150000"/>
              </a:lnSpc>
              <a:spcBef>
                <a:spcPts val="0"/>
              </a:spcBef>
              <a:spcAft>
                <a:spcPts val="0"/>
              </a:spcAft>
              <a:buSzPts val="1600"/>
              <a:buFont typeface="Arial"/>
              <a:buChar char="●"/>
            </a:pPr>
            <a:r>
              <a:rPr lang="en">
                <a:latin typeface="Arial"/>
                <a:ea typeface="Arial"/>
                <a:cs typeface="Arial"/>
                <a:sym typeface="Arial"/>
              </a:rPr>
              <a:t>Listen to the dying person</a:t>
            </a:r>
            <a:endParaRPr>
              <a:latin typeface="Arial"/>
              <a:ea typeface="Arial"/>
              <a:cs typeface="Arial"/>
              <a:sym typeface="Arial"/>
            </a:endParaRPr>
          </a:p>
          <a:p>
            <a:pPr marL="457200" marR="0" lvl="0" indent="-330200" algn="l" rtl="0">
              <a:lnSpc>
                <a:spcPct val="150000"/>
              </a:lnSpc>
              <a:spcBef>
                <a:spcPts val="0"/>
              </a:spcBef>
              <a:spcAft>
                <a:spcPts val="0"/>
              </a:spcAft>
              <a:buSzPts val="1600"/>
              <a:buFont typeface="Arial"/>
              <a:buChar char="●"/>
            </a:pPr>
            <a:r>
              <a:rPr lang="en">
                <a:latin typeface="Arial"/>
                <a:ea typeface="Arial"/>
                <a:cs typeface="Arial"/>
                <a:sym typeface="Arial"/>
              </a:rPr>
              <a:t>Use the time to:</a:t>
            </a:r>
            <a:endParaRPr>
              <a:latin typeface="Arial"/>
              <a:ea typeface="Arial"/>
              <a:cs typeface="Arial"/>
              <a:sym typeface="Arial"/>
            </a:endParaRPr>
          </a:p>
          <a:p>
            <a:pPr marL="1371600" marR="0" lvl="1" indent="-317500" algn="l" rtl="0">
              <a:lnSpc>
                <a:spcPct val="150000"/>
              </a:lnSpc>
              <a:spcBef>
                <a:spcPts val="0"/>
              </a:spcBef>
              <a:spcAft>
                <a:spcPts val="0"/>
              </a:spcAft>
              <a:buSzPts val="1400"/>
              <a:buFont typeface="Arial"/>
              <a:buChar char="○"/>
            </a:pPr>
            <a:r>
              <a:rPr lang="en" sz="1600">
                <a:latin typeface="Arial"/>
                <a:ea typeface="Arial"/>
                <a:cs typeface="Arial"/>
                <a:sym typeface="Arial"/>
              </a:rPr>
              <a:t>express love</a:t>
            </a:r>
            <a:endParaRPr sz="1600">
              <a:latin typeface="Arial"/>
              <a:ea typeface="Arial"/>
              <a:cs typeface="Arial"/>
              <a:sym typeface="Arial"/>
            </a:endParaRPr>
          </a:p>
          <a:p>
            <a:pPr marL="1371600" marR="0" lvl="1" indent="-317500" algn="l" rtl="0">
              <a:lnSpc>
                <a:spcPct val="150000"/>
              </a:lnSpc>
              <a:spcBef>
                <a:spcPts val="0"/>
              </a:spcBef>
              <a:spcAft>
                <a:spcPts val="0"/>
              </a:spcAft>
              <a:buSzPts val="1400"/>
              <a:buFont typeface="Arial"/>
              <a:buChar char="○"/>
            </a:pPr>
            <a:r>
              <a:rPr lang="en" sz="1600">
                <a:latin typeface="Arial"/>
                <a:ea typeface="Arial"/>
                <a:cs typeface="Arial"/>
                <a:sym typeface="Arial"/>
              </a:rPr>
              <a:t>share memories</a:t>
            </a:r>
            <a:endParaRPr sz="1600">
              <a:latin typeface="Arial"/>
              <a:ea typeface="Arial"/>
              <a:cs typeface="Arial"/>
              <a:sym typeface="Arial"/>
            </a:endParaRPr>
          </a:p>
          <a:p>
            <a:pPr marL="1371600" marR="0" lvl="1" indent="-317500" algn="l" rtl="0">
              <a:lnSpc>
                <a:spcPct val="150000"/>
              </a:lnSpc>
              <a:spcBef>
                <a:spcPts val="0"/>
              </a:spcBef>
              <a:spcAft>
                <a:spcPts val="0"/>
              </a:spcAft>
              <a:buSzPts val="1400"/>
              <a:buFont typeface="Arial"/>
              <a:buChar char="○"/>
            </a:pPr>
            <a:r>
              <a:rPr lang="en" sz="1600">
                <a:latin typeface="Arial"/>
                <a:ea typeface="Arial"/>
                <a:cs typeface="Arial"/>
                <a:sym typeface="Arial"/>
              </a:rPr>
              <a:t>seek forgiveness</a:t>
            </a:r>
            <a:endParaRPr sz="1600">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marL="0" lvl="0" indent="0" algn="ctr" rtl="0">
              <a:spcBef>
                <a:spcPts val="1200"/>
              </a:spcBef>
              <a:spcAft>
                <a:spcPts val="0"/>
              </a:spcAft>
              <a:buNone/>
            </a:pPr>
            <a:endParaRPr>
              <a:latin typeface="Arial"/>
              <a:ea typeface="Arial"/>
              <a:cs typeface="Arial"/>
              <a:sym typeface="Arial"/>
            </a:endParaRPr>
          </a:p>
          <a:p>
            <a:pPr marL="0" lvl="0" indent="0" algn="ctr" rtl="0">
              <a:spcBef>
                <a:spcPts val="1200"/>
              </a:spcBef>
              <a:spcAft>
                <a:spcPts val="1200"/>
              </a:spcAft>
              <a:buNone/>
            </a:pPr>
            <a:endParaRPr>
              <a:latin typeface="Arial"/>
              <a:ea typeface="Arial"/>
              <a:cs typeface="Arial"/>
              <a:sym typeface="Arial"/>
            </a:endParaRPr>
          </a:p>
        </p:txBody>
      </p:sp>
      <p:pic>
        <p:nvPicPr>
          <p:cNvPr id="175" name="Google Shape;175;p34" descr="Dr. Ira Byock discusses what matters most to people who are dying." title="The 4 things that matter most">
            <a:hlinkClick r:id="rId3"/>
          </p:cNvPr>
          <p:cNvPicPr preferRelativeResize="0"/>
          <p:nvPr/>
        </p:nvPicPr>
        <p:blipFill>
          <a:blip r:embed="rId4">
            <a:alphaModFix/>
          </a:blip>
          <a:stretch>
            <a:fillRect/>
          </a:stretch>
        </p:blipFill>
        <p:spPr>
          <a:xfrm>
            <a:off x="5181325" y="3108357"/>
            <a:ext cx="2803898" cy="157719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fade">
                                      <p:cBhvr>
                                        <p:cTn id="7" dur="10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5"/>
          <p:cNvSpPr txBox="1">
            <a:spLocks noGrp="1"/>
          </p:cNvSpPr>
          <p:nvPr>
            <p:ph type="title"/>
          </p:nvPr>
        </p:nvSpPr>
        <p:spPr>
          <a:xfrm>
            <a:off x="540875" y="360875"/>
            <a:ext cx="64638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The Importance of Planning Ahead</a:t>
            </a:r>
            <a:endParaRPr/>
          </a:p>
        </p:txBody>
      </p:sp>
      <p:pic>
        <p:nvPicPr>
          <p:cNvPr id="181" name="Google Shape;181;p35"/>
          <p:cNvPicPr preferRelativeResize="0"/>
          <p:nvPr/>
        </p:nvPicPr>
        <p:blipFill rotWithShape="1">
          <a:blip r:embed="rId3">
            <a:alphaModFix/>
          </a:blip>
          <a:srcRect t="3007" b="9057"/>
          <a:stretch/>
        </p:blipFill>
        <p:spPr>
          <a:xfrm>
            <a:off x="423550" y="1620775"/>
            <a:ext cx="2619375" cy="1532800"/>
          </a:xfrm>
          <a:prstGeom prst="rect">
            <a:avLst/>
          </a:prstGeom>
          <a:noFill/>
          <a:ln>
            <a:noFill/>
          </a:ln>
        </p:spPr>
      </p:pic>
      <p:pic>
        <p:nvPicPr>
          <p:cNvPr id="182" name="Google Shape;182;p35" descr="Binocular or spyglass vector icon, vector graphics (Provided by Getty Images)"/>
          <p:cNvPicPr preferRelativeResize="0"/>
          <p:nvPr/>
        </p:nvPicPr>
        <p:blipFill>
          <a:blip r:embed="rId4">
            <a:alphaModFix/>
          </a:blip>
          <a:stretch>
            <a:fillRect/>
          </a:stretch>
        </p:blipFill>
        <p:spPr>
          <a:xfrm>
            <a:off x="3297550" y="1799000"/>
            <a:ext cx="2548900" cy="2548900"/>
          </a:xfrm>
          <a:prstGeom prst="rect">
            <a:avLst/>
          </a:prstGeom>
          <a:noFill/>
          <a:ln>
            <a:noFill/>
          </a:ln>
        </p:spPr>
      </p:pic>
      <p:pic>
        <p:nvPicPr>
          <p:cNvPr id="183" name="Google Shape;183;p35"/>
          <p:cNvPicPr preferRelativeResize="0"/>
          <p:nvPr/>
        </p:nvPicPr>
        <p:blipFill rotWithShape="1">
          <a:blip r:embed="rId5">
            <a:alphaModFix/>
          </a:blip>
          <a:srcRect b="6437"/>
          <a:stretch/>
        </p:blipFill>
        <p:spPr>
          <a:xfrm>
            <a:off x="5998850" y="1620775"/>
            <a:ext cx="2790825" cy="1532800"/>
          </a:xfrm>
          <a:prstGeom prst="rect">
            <a:avLst/>
          </a:prstGeom>
          <a:noFill/>
          <a:ln>
            <a:noFill/>
          </a:ln>
        </p:spPr>
      </p:pic>
      <p:pic>
        <p:nvPicPr>
          <p:cNvPr id="184" name="Google Shape;184;p35"/>
          <p:cNvPicPr preferRelativeResize="0"/>
          <p:nvPr/>
        </p:nvPicPr>
        <p:blipFill rotWithShape="1">
          <a:blip r:embed="rId6">
            <a:alphaModFix/>
          </a:blip>
          <a:srcRect l="3376" r="3367"/>
          <a:stretch/>
        </p:blipFill>
        <p:spPr>
          <a:xfrm>
            <a:off x="5998850" y="3411450"/>
            <a:ext cx="2790825" cy="1427300"/>
          </a:xfrm>
          <a:prstGeom prst="rect">
            <a:avLst/>
          </a:prstGeom>
          <a:noFill/>
          <a:ln>
            <a:noFill/>
          </a:ln>
        </p:spPr>
      </p:pic>
      <p:pic>
        <p:nvPicPr>
          <p:cNvPr id="185" name="Google Shape;185;p35"/>
          <p:cNvPicPr preferRelativeResize="0"/>
          <p:nvPr/>
        </p:nvPicPr>
        <p:blipFill rotWithShape="1">
          <a:blip r:embed="rId7">
            <a:alphaModFix/>
          </a:blip>
          <a:srcRect b="9058"/>
          <a:stretch/>
        </p:blipFill>
        <p:spPr>
          <a:xfrm>
            <a:off x="423550" y="3411450"/>
            <a:ext cx="2619375" cy="1585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6"/>
          <p:cNvSpPr txBox="1">
            <a:spLocks noGrp="1"/>
          </p:cNvSpPr>
          <p:nvPr>
            <p:ph type="title"/>
          </p:nvPr>
        </p:nvSpPr>
        <p:spPr>
          <a:xfrm>
            <a:off x="303563" y="1134550"/>
            <a:ext cx="3706500" cy="250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is</a:t>
            </a:r>
            <a:endParaRPr/>
          </a:p>
          <a:p>
            <a:pPr marL="0" lvl="0" indent="0" algn="ctr" rtl="0">
              <a:spcBef>
                <a:spcPts val="0"/>
              </a:spcBef>
              <a:spcAft>
                <a:spcPts val="0"/>
              </a:spcAft>
              <a:buNone/>
            </a:pPr>
            <a:r>
              <a:rPr lang="en"/>
              <a:t>Advance Care Planning?</a:t>
            </a:r>
            <a:endParaRPr/>
          </a:p>
        </p:txBody>
      </p:sp>
      <p:pic>
        <p:nvPicPr>
          <p:cNvPr id="191" name="Google Shape;191;p36"/>
          <p:cNvPicPr preferRelativeResize="0"/>
          <p:nvPr/>
        </p:nvPicPr>
        <p:blipFill rotWithShape="1">
          <a:blip r:embed="rId3">
            <a:alphaModFix/>
          </a:blip>
          <a:srcRect b="10603"/>
          <a:stretch/>
        </p:blipFill>
        <p:spPr>
          <a:xfrm>
            <a:off x="5648650" y="3643450"/>
            <a:ext cx="2169702" cy="1326901"/>
          </a:xfrm>
          <a:prstGeom prst="rect">
            <a:avLst/>
          </a:prstGeom>
          <a:noFill/>
          <a:ln>
            <a:noFill/>
          </a:ln>
        </p:spPr>
      </p:pic>
      <p:sp>
        <p:nvSpPr>
          <p:cNvPr id="192" name="Google Shape;192;p36"/>
          <p:cNvSpPr txBox="1"/>
          <p:nvPr/>
        </p:nvSpPr>
        <p:spPr>
          <a:xfrm>
            <a:off x="4679850" y="257050"/>
            <a:ext cx="4107300" cy="3386400"/>
          </a:xfrm>
          <a:prstGeom prst="rect">
            <a:avLst/>
          </a:prstGeom>
          <a:noFill/>
          <a:ln>
            <a:noFill/>
          </a:ln>
        </p:spPr>
        <p:txBody>
          <a:bodyPr spcFirstLastPara="1" wrap="square" lIns="91425" tIns="91425" rIns="91425" bIns="91425" anchor="t" anchorCtr="0">
            <a:spAutoFit/>
          </a:bodyPr>
          <a:lstStyle/>
          <a:p>
            <a:pPr marL="0" lvl="0" indent="0" algn="just" rtl="0">
              <a:spcBef>
                <a:spcPts val="0"/>
              </a:spcBef>
              <a:spcAft>
                <a:spcPts val="0"/>
              </a:spcAft>
              <a:buNone/>
            </a:pPr>
            <a:r>
              <a:rPr lang="en" sz="1600">
                <a:solidFill>
                  <a:schemeClr val="accent1"/>
                </a:solidFill>
              </a:rPr>
              <a:t>Advance Care Planning (ACP) is a process of reflection and communication where individuals express their wishes about future healthcare decisions in the event, they become incapable of consenting to or refusing treatment or other care.</a:t>
            </a:r>
            <a:endParaRPr sz="1600">
              <a:solidFill>
                <a:schemeClr val="accent1"/>
              </a:solidFill>
            </a:endParaRPr>
          </a:p>
          <a:p>
            <a:pPr marL="0" lvl="0" indent="0" algn="l" rtl="0">
              <a:spcBef>
                <a:spcPts val="0"/>
              </a:spcBef>
              <a:spcAft>
                <a:spcPts val="0"/>
              </a:spcAft>
              <a:buNone/>
            </a:pPr>
            <a:endParaRPr sz="1600">
              <a:solidFill>
                <a:schemeClr val="accent1"/>
              </a:solidFill>
            </a:endParaRPr>
          </a:p>
          <a:p>
            <a:pPr marL="457200" lvl="0" indent="-330200" algn="l" rtl="0">
              <a:spcBef>
                <a:spcPts val="0"/>
              </a:spcBef>
              <a:spcAft>
                <a:spcPts val="0"/>
              </a:spcAft>
              <a:buClr>
                <a:schemeClr val="accent1"/>
              </a:buClr>
              <a:buSzPts val="1600"/>
              <a:buChar char="●"/>
            </a:pPr>
            <a:r>
              <a:rPr lang="en" sz="1600">
                <a:solidFill>
                  <a:schemeClr val="accent1"/>
                </a:solidFill>
              </a:rPr>
              <a:t>ACP = understanding values, choosing a decision-maker, documenting wishes.</a:t>
            </a:r>
            <a:br>
              <a:rPr lang="en" sz="1600">
                <a:solidFill>
                  <a:schemeClr val="accent1"/>
                </a:solidFill>
              </a:rPr>
            </a:br>
            <a:endParaRPr sz="1600">
              <a:solidFill>
                <a:schemeClr val="accent1"/>
              </a:solidFill>
            </a:endParaRPr>
          </a:p>
          <a:p>
            <a:pPr marL="457200" lvl="0" indent="-330200" algn="l" rtl="0">
              <a:spcBef>
                <a:spcPts val="0"/>
              </a:spcBef>
              <a:spcAft>
                <a:spcPts val="0"/>
              </a:spcAft>
              <a:buClr>
                <a:schemeClr val="accent1"/>
              </a:buClr>
              <a:buSzPts val="1600"/>
              <a:buChar char="●"/>
            </a:pPr>
            <a:r>
              <a:rPr lang="en" sz="1600">
                <a:solidFill>
                  <a:schemeClr val="accent1"/>
                </a:solidFill>
              </a:rPr>
              <a:t>Applies to all adults, not just older adults or those with illness.</a:t>
            </a:r>
            <a:endParaRPr sz="1600">
              <a:solidFill>
                <a:schemeClr val="accen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37"/>
          <p:cNvSpPr txBox="1">
            <a:spLocks noGrp="1"/>
          </p:cNvSpPr>
          <p:nvPr>
            <p:ph type="title"/>
          </p:nvPr>
        </p:nvSpPr>
        <p:spPr>
          <a:xfrm>
            <a:off x="303563" y="1134550"/>
            <a:ext cx="3706500" cy="250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Why Advance Care Planning</a:t>
            </a:r>
            <a:endParaRPr/>
          </a:p>
          <a:p>
            <a:pPr marL="0" lvl="0" indent="0" algn="ctr" rtl="0">
              <a:spcBef>
                <a:spcPts val="0"/>
              </a:spcBef>
              <a:spcAft>
                <a:spcPts val="0"/>
              </a:spcAft>
              <a:buNone/>
            </a:pPr>
            <a:r>
              <a:rPr lang="en"/>
              <a:t>makes sense</a:t>
            </a:r>
            <a:endParaRPr/>
          </a:p>
        </p:txBody>
      </p:sp>
      <p:sp>
        <p:nvSpPr>
          <p:cNvPr id="198" name="Google Shape;198;p37"/>
          <p:cNvSpPr txBox="1"/>
          <p:nvPr/>
        </p:nvSpPr>
        <p:spPr>
          <a:xfrm>
            <a:off x="4667750" y="383025"/>
            <a:ext cx="4107300" cy="2914200"/>
          </a:xfrm>
          <a:prstGeom prst="rect">
            <a:avLst/>
          </a:prstGeom>
          <a:noFill/>
          <a:ln>
            <a:noFill/>
          </a:ln>
        </p:spPr>
        <p:txBody>
          <a:bodyPr spcFirstLastPara="1" wrap="square" lIns="91425" tIns="91425" rIns="91425" bIns="91425" anchor="t" anchorCtr="0">
            <a:spAutoFit/>
          </a:bodyPr>
          <a:lstStyle/>
          <a:p>
            <a:pPr marL="457200" lvl="0" indent="-330200" algn="l" rtl="0">
              <a:spcBef>
                <a:spcPts val="0"/>
              </a:spcBef>
              <a:spcAft>
                <a:spcPts val="0"/>
              </a:spcAft>
              <a:buClr>
                <a:schemeClr val="accent1"/>
              </a:buClr>
              <a:buSzPts val="1600"/>
              <a:buChar char="●"/>
            </a:pPr>
            <a:r>
              <a:rPr lang="en" sz="1600">
                <a:solidFill>
                  <a:schemeClr val="accent1"/>
                </a:solidFill>
              </a:rPr>
              <a:t>Ensures care aligns with personal values</a:t>
            </a:r>
            <a:endParaRPr sz="1600">
              <a:solidFill>
                <a:schemeClr val="accent1"/>
              </a:solidFill>
            </a:endParaRPr>
          </a:p>
          <a:p>
            <a:pPr marL="457200" lvl="0" indent="-330200" algn="l" rtl="0">
              <a:spcBef>
                <a:spcPts val="1000"/>
              </a:spcBef>
              <a:spcAft>
                <a:spcPts val="0"/>
              </a:spcAft>
              <a:buClr>
                <a:schemeClr val="accent1"/>
              </a:buClr>
              <a:buSzPts val="1600"/>
              <a:buChar char="●"/>
            </a:pPr>
            <a:r>
              <a:rPr lang="en" sz="1600">
                <a:solidFill>
                  <a:schemeClr val="accent1"/>
                </a:solidFill>
              </a:rPr>
              <a:t>Reduces stress for loved ones</a:t>
            </a:r>
            <a:endParaRPr sz="1600">
              <a:solidFill>
                <a:schemeClr val="accent1"/>
              </a:solidFill>
            </a:endParaRPr>
          </a:p>
          <a:p>
            <a:pPr marL="457200" lvl="0" indent="-330200" algn="l" rtl="0">
              <a:spcBef>
                <a:spcPts val="1000"/>
              </a:spcBef>
              <a:spcAft>
                <a:spcPts val="0"/>
              </a:spcAft>
              <a:buClr>
                <a:schemeClr val="accent1"/>
              </a:buClr>
              <a:buSzPts val="1600"/>
              <a:buChar char="●"/>
            </a:pPr>
            <a:r>
              <a:rPr lang="en" sz="1600">
                <a:solidFill>
                  <a:schemeClr val="accent1"/>
                </a:solidFill>
              </a:rPr>
              <a:t>Improves end-of-life care quality</a:t>
            </a:r>
            <a:endParaRPr sz="1600">
              <a:solidFill>
                <a:schemeClr val="accent1"/>
              </a:solidFill>
            </a:endParaRPr>
          </a:p>
          <a:p>
            <a:pPr marL="457200" lvl="0" indent="-330200" algn="l" rtl="0">
              <a:spcBef>
                <a:spcPts val="1000"/>
              </a:spcBef>
              <a:spcAft>
                <a:spcPts val="0"/>
              </a:spcAft>
              <a:buClr>
                <a:schemeClr val="accent1"/>
              </a:buClr>
              <a:buSzPts val="1600"/>
              <a:buChar char="●"/>
            </a:pPr>
            <a:r>
              <a:rPr lang="en" sz="1600">
                <a:solidFill>
                  <a:schemeClr val="accent1"/>
                </a:solidFill>
              </a:rPr>
              <a:t>Profound act of self-reflection and a gift to our loved ones</a:t>
            </a:r>
            <a:endParaRPr sz="1600">
              <a:solidFill>
                <a:schemeClr val="accent1"/>
              </a:solidFill>
            </a:endParaRPr>
          </a:p>
          <a:p>
            <a:pPr marL="457200" lvl="0" indent="-330200" algn="l" rtl="0">
              <a:spcBef>
                <a:spcPts val="1000"/>
              </a:spcBef>
              <a:spcAft>
                <a:spcPts val="1000"/>
              </a:spcAft>
              <a:buClr>
                <a:schemeClr val="accent1"/>
              </a:buClr>
              <a:buSzPts val="1600"/>
              <a:buChar char="●"/>
            </a:pPr>
            <a:r>
              <a:rPr lang="en" sz="1600">
                <a:solidFill>
                  <a:schemeClr val="accent1"/>
                </a:solidFill>
              </a:rPr>
              <a:t>Illness &amp; death are part of life: avoiding conversations doesn’t make life events unhappen</a:t>
            </a:r>
            <a:endParaRPr sz="1600">
              <a:solidFill>
                <a:schemeClr val="accent1"/>
              </a:solidFill>
            </a:endParaRPr>
          </a:p>
        </p:txBody>
      </p:sp>
      <p:pic>
        <p:nvPicPr>
          <p:cNvPr id="199" name="Google Shape;199;p37"/>
          <p:cNvPicPr preferRelativeResize="0"/>
          <p:nvPr/>
        </p:nvPicPr>
        <p:blipFill rotWithShape="1">
          <a:blip r:embed="rId3">
            <a:alphaModFix/>
          </a:blip>
          <a:srcRect r="33293"/>
          <a:stretch/>
        </p:blipFill>
        <p:spPr>
          <a:xfrm>
            <a:off x="5992247" y="3499075"/>
            <a:ext cx="1458324" cy="14386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8"/>
          <p:cNvSpPr txBox="1">
            <a:spLocks noGrp="1"/>
          </p:cNvSpPr>
          <p:nvPr>
            <p:ph type="title"/>
          </p:nvPr>
        </p:nvSpPr>
        <p:spPr>
          <a:xfrm>
            <a:off x="360000" y="748325"/>
            <a:ext cx="3650100" cy="2638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In Ontario, ACP involves:</a:t>
            </a:r>
            <a:endParaRPr sz="1600"/>
          </a:p>
          <a:p>
            <a:pPr marL="0" lvl="0" indent="0" algn="l" rtl="0">
              <a:spcBef>
                <a:spcPts val="0"/>
              </a:spcBef>
              <a:spcAft>
                <a:spcPts val="0"/>
              </a:spcAft>
              <a:buNone/>
            </a:pPr>
            <a:endParaRPr sz="1600"/>
          </a:p>
          <a:p>
            <a:pPr marL="457200" lvl="0" indent="-330200" algn="l" rtl="0">
              <a:spcBef>
                <a:spcPts val="0"/>
              </a:spcBef>
              <a:spcAft>
                <a:spcPts val="0"/>
              </a:spcAft>
              <a:buSzPts val="1600"/>
              <a:buChar char="●"/>
            </a:pPr>
            <a:r>
              <a:rPr lang="en" sz="1600"/>
              <a:t>Identifying your Substitute Decision Maker</a:t>
            </a:r>
            <a:endParaRPr sz="1600"/>
          </a:p>
          <a:p>
            <a:pPr marL="457200" lvl="0" indent="-330200" algn="l" rtl="0">
              <a:spcBef>
                <a:spcPts val="1000"/>
              </a:spcBef>
              <a:spcAft>
                <a:spcPts val="0"/>
              </a:spcAft>
              <a:buSzPts val="1600"/>
              <a:buChar char="●"/>
            </a:pPr>
            <a:r>
              <a:rPr lang="en" sz="1600"/>
              <a:t>Having meaningful conversations about your values and beliefs</a:t>
            </a:r>
            <a:endParaRPr sz="1600"/>
          </a:p>
          <a:p>
            <a:pPr marL="457200" lvl="0" indent="-330200" algn="l" rtl="0">
              <a:spcBef>
                <a:spcPts val="0"/>
              </a:spcBef>
              <a:spcAft>
                <a:spcPts val="0"/>
              </a:spcAft>
              <a:buSzPts val="1600"/>
              <a:buChar char="●"/>
            </a:pPr>
            <a:r>
              <a:rPr lang="en" sz="1600"/>
              <a:t>Documenting</a:t>
            </a:r>
            <a:r>
              <a:rPr lang="en"/>
              <a:t> </a:t>
            </a:r>
            <a:r>
              <a:rPr lang="en" sz="1600"/>
              <a:t>wishes to guide future healthcare decisions</a:t>
            </a:r>
            <a:endParaRPr sz="1600"/>
          </a:p>
        </p:txBody>
      </p:sp>
      <p:sp>
        <p:nvSpPr>
          <p:cNvPr id="206" name="Google Shape;206;p38"/>
          <p:cNvSpPr/>
          <p:nvPr/>
        </p:nvSpPr>
        <p:spPr>
          <a:xfrm>
            <a:off x="6610575" y="985100"/>
            <a:ext cx="2105700" cy="1984800"/>
          </a:xfrm>
          <a:prstGeom prst="ellipse">
            <a:avLst/>
          </a:prstGeom>
          <a:solidFill>
            <a:srgbClr val="6D9EEB"/>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highlight>
                <a:schemeClr val="accent2"/>
              </a:highlight>
              <a:latin typeface="Roboto"/>
              <a:ea typeface="Roboto"/>
              <a:cs typeface="Roboto"/>
              <a:sym typeface="Roboto"/>
            </a:endParaRPr>
          </a:p>
        </p:txBody>
      </p:sp>
      <p:sp>
        <p:nvSpPr>
          <p:cNvPr id="207" name="Google Shape;207;p38"/>
          <p:cNvSpPr/>
          <p:nvPr/>
        </p:nvSpPr>
        <p:spPr>
          <a:xfrm>
            <a:off x="4855475" y="985125"/>
            <a:ext cx="2105700" cy="1984800"/>
          </a:xfrm>
          <a:prstGeom prst="ellipse">
            <a:avLst/>
          </a:prstGeom>
          <a:solidFill>
            <a:schemeClr val="accen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highlight>
                <a:schemeClr val="accent2"/>
              </a:highlight>
              <a:latin typeface="Roboto"/>
              <a:ea typeface="Roboto"/>
              <a:cs typeface="Roboto"/>
              <a:sym typeface="Roboto"/>
            </a:endParaRPr>
          </a:p>
        </p:txBody>
      </p:sp>
      <p:sp>
        <p:nvSpPr>
          <p:cNvPr id="208" name="Google Shape;208;p38"/>
          <p:cNvSpPr/>
          <p:nvPr/>
        </p:nvSpPr>
        <p:spPr>
          <a:xfrm>
            <a:off x="5795900" y="2403325"/>
            <a:ext cx="2033400" cy="1984800"/>
          </a:xfrm>
          <a:prstGeom prst="ellipse">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highlight>
                <a:schemeClr val="accent2"/>
              </a:highlight>
              <a:latin typeface="Roboto"/>
              <a:ea typeface="Roboto"/>
              <a:cs typeface="Roboto"/>
              <a:sym typeface="Roboto"/>
            </a:endParaRPr>
          </a:p>
        </p:txBody>
      </p:sp>
      <p:sp>
        <p:nvSpPr>
          <p:cNvPr id="209" name="Google Shape;209;p38"/>
          <p:cNvSpPr/>
          <p:nvPr/>
        </p:nvSpPr>
        <p:spPr>
          <a:xfrm>
            <a:off x="6287450" y="1934000"/>
            <a:ext cx="1050300" cy="10359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highlight>
                <a:schemeClr val="accent2"/>
              </a:highlight>
              <a:latin typeface="Roboto"/>
              <a:ea typeface="Roboto"/>
              <a:cs typeface="Roboto"/>
              <a:sym typeface="Roboto"/>
            </a:endParaRPr>
          </a:p>
        </p:txBody>
      </p:sp>
      <p:sp>
        <p:nvSpPr>
          <p:cNvPr id="210" name="Google Shape;210;p38"/>
          <p:cNvSpPr txBox="1"/>
          <p:nvPr/>
        </p:nvSpPr>
        <p:spPr>
          <a:xfrm>
            <a:off x="5067275" y="985125"/>
            <a:ext cx="1682100" cy="175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chemeClr val="accent1"/>
                </a:solidFill>
                <a:latin typeface="Roboto"/>
                <a:ea typeface="Roboto"/>
                <a:cs typeface="Roboto"/>
                <a:sym typeface="Roboto"/>
              </a:rPr>
              <a:t>Think</a:t>
            </a:r>
            <a:endParaRPr sz="1700" b="1">
              <a:solidFill>
                <a:schemeClr val="accent1"/>
              </a:solidFill>
              <a:latin typeface="Roboto"/>
              <a:ea typeface="Roboto"/>
              <a:cs typeface="Roboto"/>
              <a:sym typeface="Roboto"/>
            </a:endParaRPr>
          </a:p>
          <a:p>
            <a:pPr marL="0" lvl="0" indent="0" algn="l" rtl="0">
              <a:spcBef>
                <a:spcPts val="0"/>
              </a:spcBef>
              <a:spcAft>
                <a:spcPts val="0"/>
              </a:spcAft>
              <a:buNone/>
            </a:pPr>
            <a:r>
              <a:rPr lang="en" sz="1300" b="1">
                <a:solidFill>
                  <a:schemeClr val="accent1"/>
                </a:solidFill>
                <a:latin typeface="Roboto"/>
                <a:ea typeface="Roboto"/>
                <a:cs typeface="Roboto"/>
                <a:sym typeface="Roboto"/>
              </a:rPr>
              <a:t>What </a:t>
            </a:r>
            <a:r>
              <a:rPr lang="en" sz="1300">
                <a:solidFill>
                  <a:schemeClr val="accent1"/>
                </a:solidFill>
                <a:latin typeface="Roboto"/>
                <a:ea typeface="Roboto"/>
                <a:cs typeface="Roboto"/>
                <a:sym typeface="Roboto"/>
              </a:rPr>
              <a:t>matters most to you?</a:t>
            </a:r>
            <a:endParaRPr sz="1300">
              <a:solidFill>
                <a:schemeClr val="accent1"/>
              </a:solidFill>
              <a:latin typeface="Roboto"/>
              <a:ea typeface="Roboto"/>
              <a:cs typeface="Roboto"/>
              <a:sym typeface="Roboto"/>
            </a:endParaRPr>
          </a:p>
          <a:p>
            <a:pPr marL="0" lvl="0" indent="0" algn="l" rtl="0">
              <a:spcBef>
                <a:spcPts val="0"/>
              </a:spcBef>
              <a:spcAft>
                <a:spcPts val="0"/>
              </a:spcAft>
              <a:buNone/>
            </a:pPr>
            <a:r>
              <a:rPr lang="en" sz="1300" b="1">
                <a:solidFill>
                  <a:schemeClr val="accent1"/>
                </a:solidFill>
                <a:latin typeface="Roboto"/>
                <a:ea typeface="Roboto"/>
                <a:cs typeface="Roboto"/>
                <a:sym typeface="Roboto"/>
              </a:rPr>
              <a:t>Who </a:t>
            </a:r>
            <a:r>
              <a:rPr lang="en" sz="1300">
                <a:solidFill>
                  <a:schemeClr val="accent1"/>
                </a:solidFill>
                <a:latin typeface="Roboto"/>
                <a:ea typeface="Roboto"/>
                <a:cs typeface="Roboto"/>
                <a:sym typeface="Roboto"/>
              </a:rPr>
              <a:t>could make healthcare decisions for</a:t>
            </a:r>
            <a:endParaRPr sz="1300">
              <a:solidFill>
                <a:schemeClr val="accent1"/>
              </a:solidFill>
              <a:latin typeface="Roboto"/>
              <a:ea typeface="Roboto"/>
              <a:cs typeface="Roboto"/>
              <a:sym typeface="Roboto"/>
            </a:endParaRPr>
          </a:p>
          <a:p>
            <a:pPr marL="0" lvl="0" indent="0" algn="l" rtl="0">
              <a:spcBef>
                <a:spcPts val="0"/>
              </a:spcBef>
              <a:spcAft>
                <a:spcPts val="0"/>
              </a:spcAft>
              <a:buNone/>
            </a:pPr>
            <a:r>
              <a:rPr lang="en" sz="1300">
                <a:solidFill>
                  <a:schemeClr val="accent1"/>
                </a:solidFill>
                <a:latin typeface="Roboto"/>
                <a:ea typeface="Roboto"/>
                <a:cs typeface="Roboto"/>
                <a:sym typeface="Roboto"/>
              </a:rPr>
              <a:t>you if you</a:t>
            </a:r>
            <a:endParaRPr sz="1300">
              <a:solidFill>
                <a:schemeClr val="accent1"/>
              </a:solidFill>
              <a:latin typeface="Roboto"/>
              <a:ea typeface="Roboto"/>
              <a:cs typeface="Roboto"/>
              <a:sym typeface="Roboto"/>
            </a:endParaRPr>
          </a:p>
          <a:p>
            <a:pPr marL="90000" lvl="0" indent="0" algn="l" rtl="0">
              <a:spcBef>
                <a:spcPts val="0"/>
              </a:spcBef>
              <a:spcAft>
                <a:spcPts val="0"/>
              </a:spcAft>
              <a:buNone/>
            </a:pPr>
            <a:r>
              <a:rPr lang="en" sz="1300">
                <a:solidFill>
                  <a:schemeClr val="accent1"/>
                </a:solidFill>
                <a:latin typeface="Roboto"/>
                <a:ea typeface="Roboto"/>
                <a:cs typeface="Roboto"/>
                <a:sym typeface="Roboto"/>
              </a:rPr>
              <a:t>cannot?</a:t>
            </a:r>
            <a:endParaRPr sz="1300">
              <a:solidFill>
                <a:schemeClr val="accent1"/>
              </a:solidFill>
              <a:latin typeface="Roboto"/>
              <a:ea typeface="Roboto"/>
              <a:cs typeface="Roboto"/>
              <a:sym typeface="Roboto"/>
            </a:endParaRPr>
          </a:p>
        </p:txBody>
      </p:sp>
      <p:sp>
        <p:nvSpPr>
          <p:cNvPr id="211" name="Google Shape;211;p38"/>
          <p:cNvSpPr txBox="1"/>
          <p:nvPr/>
        </p:nvSpPr>
        <p:spPr>
          <a:xfrm>
            <a:off x="6888575" y="985125"/>
            <a:ext cx="1682100" cy="175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chemeClr val="accent1"/>
                </a:solidFill>
                <a:latin typeface="Roboto"/>
                <a:ea typeface="Roboto"/>
                <a:cs typeface="Roboto"/>
                <a:sym typeface="Roboto"/>
              </a:rPr>
              <a:t>Talk</a:t>
            </a:r>
            <a:endParaRPr sz="1700" b="1">
              <a:solidFill>
                <a:schemeClr val="accent1"/>
              </a:solidFill>
              <a:latin typeface="Roboto"/>
              <a:ea typeface="Roboto"/>
              <a:cs typeface="Roboto"/>
              <a:sym typeface="Roboto"/>
            </a:endParaRPr>
          </a:p>
          <a:p>
            <a:pPr marL="90000" lvl="0" indent="0" algn="l" rtl="0">
              <a:spcBef>
                <a:spcPts val="0"/>
              </a:spcBef>
              <a:spcAft>
                <a:spcPts val="0"/>
              </a:spcAft>
              <a:buNone/>
            </a:pPr>
            <a:r>
              <a:rPr lang="en" sz="1300" b="1">
                <a:solidFill>
                  <a:schemeClr val="accent1"/>
                </a:solidFill>
                <a:latin typeface="Roboto"/>
                <a:ea typeface="Roboto"/>
                <a:cs typeface="Roboto"/>
                <a:sym typeface="Roboto"/>
              </a:rPr>
              <a:t>Discuss </a:t>
            </a:r>
            <a:r>
              <a:rPr lang="en" sz="1300">
                <a:solidFill>
                  <a:schemeClr val="accent1"/>
                </a:solidFill>
                <a:latin typeface="Roboto"/>
                <a:ea typeface="Roboto"/>
                <a:cs typeface="Roboto"/>
                <a:sym typeface="Roboto"/>
              </a:rPr>
              <a:t>your thoughts with:</a:t>
            </a:r>
            <a:endParaRPr sz="1300">
              <a:solidFill>
                <a:schemeClr val="accent1"/>
              </a:solidFill>
              <a:latin typeface="Roboto"/>
              <a:ea typeface="Roboto"/>
              <a:cs typeface="Roboto"/>
              <a:sym typeface="Roboto"/>
            </a:endParaRPr>
          </a:p>
          <a:p>
            <a:pPr marL="360001" lvl="0" indent="-172551" algn="l" rtl="0">
              <a:spcBef>
                <a:spcPts val="0"/>
              </a:spcBef>
              <a:spcAft>
                <a:spcPts val="0"/>
              </a:spcAft>
              <a:buClr>
                <a:schemeClr val="accent1"/>
              </a:buClr>
              <a:buSzPts val="1300"/>
              <a:buFont typeface="Roboto"/>
              <a:buChar char="●"/>
            </a:pPr>
            <a:r>
              <a:rPr lang="en" sz="1300">
                <a:solidFill>
                  <a:schemeClr val="accent1"/>
                </a:solidFill>
                <a:latin typeface="Roboto"/>
                <a:ea typeface="Roboto"/>
                <a:cs typeface="Roboto"/>
                <a:sym typeface="Roboto"/>
              </a:rPr>
              <a:t>Those closest to you;</a:t>
            </a:r>
            <a:endParaRPr sz="1300">
              <a:solidFill>
                <a:schemeClr val="accent1"/>
              </a:solidFill>
              <a:latin typeface="Roboto"/>
              <a:ea typeface="Roboto"/>
              <a:cs typeface="Roboto"/>
              <a:sym typeface="Roboto"/>
            </a:endParaRPr>
          </a:p>
          <a:p>
            <a:pPr marL="630000" lvl="0" indent="-177800" algn="l" rtl="0">
              <a:spcBef>
                <a:spcPts val="0"/>
              </a:spcBef>
              <a:spcAft>
                <a:spcPts val="0"/>
              </a:spcAft>
              <a:buClr>
                <a:schemeClr val="accent1"/>
              </a:buClr>
              <a:buSzPts val="1300"/>
              <a:buFont typeface="Roboto"/>
              <a:buChar char="●"/>
            </a:pPr>
            <a:r>
              <a:rPr lang="en" sz="1300">
                <a:solidFill>
                  <a:schemeClr val="accent1"/>
                </a:solidFill>
                <a:latin typeface="Roboto"/>
                <a:ea typeface="Roboto"/>
                <a:cs typeface="Roboto"/>
                <a:sym typeface="Roboto"/>
              </a:rPr>
              <a:t>Your health-care providers</a:t>
            </a:r>
            <a:endParaRPr sz="1300">
              <a:solidFill>
                <a:schemeClr val="accent1"/>
              </a:solidFill>
              <a:latin typeface="Roboto"/>
              <a:ea typeface="Roboto"/>
              <a:cs typeface="Roboto"/>
              <a:sym typeface="Roboto"/>
            </a:endParaRPr>
          </a:p>
        </p:txBody>
      </p:sp>
      <p:sp>
        <p:nvSpPr>
          <p:cNvPr id="212" name="Google Shape;212;p38"/>
          <p:cNvSpPr txBox="1"/>
          <p:nvPr/>
        </p:nvSpPr>
        <p:spPr>
          <a:xfrm>
            <a:off x="5759750" y="2867942"/>
            <a:ext cx="2105700" cy="175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chemeClr val="accent1"/>
                </a:solidFill>
                <a:latin typeface="Roboto"/>
                <a:ea typeface="Roboto"/>
                <a:cs typeface="Roboto"/>
                <a:sym typeface="Roboto"/>
              </a:rPr>
              <a:t>Plan</a:t>
            </a:r>
            <a:endParaRPr sz="1700" b="1">
              <a:solidFill>
                <a:schemeClr val="accent1"/>
              </a:solidFill>
              <a:latin typeface="Roboto"/>
              <a:ea typeface="Roboto"/>
              <a:cs typeface="Roboto"/>
              <a:sym typeface="Roboto"/>
            </a:endParaRPr>
          </a:p>
          <a:p>
            <a:pPr marL="90000" lvl="0" indent="0" algn="l" rtl="0">
              <a:spcBef>
                <a:spcPts val="0"/>
              </a:spcBef>
              <a:spcAft>
                <a:spcPts val="0"/>
              </a:spcAft>
              <a:buNone/>
            </a:pPr>
            <a:r>
              <a:rPr lang="en" sz="1300" b="1">
                <a:solidFill>
                  <a:schemeClr val="accent1"/>
                </a:solidFill>
                <a:latin typeface="Roboto"/>
                <a:ea typeface="Roboto"/>
                <a:cs typeface="Roboto"/>
                <a:sym typeface="Roboto"/>
              </a:rPr>
              <a:t>Record </a:t>
            </a:r>
            <a:r>
              <a:rPr lang="en" sz="1300">
                <a:solidFill>
                  <a:schemeClr val="accent1"/>
                </a:solidFill>
                <a:latin typeface="Roboto"/>
                <a:ea typeface="Roboto"/>
                <a:cs typeface="Roboto"/>
                <a:sym typeface="Roboto"/>
              </a:rPr>
              <a:t>your wishes &amp;</a:t>
            </a:r>
            <a:endParaRPr sz="1300">
              <a:solidFill>
                <a:schemeClr val="accent1"/>
              </a:solidFill>
              <a:latin typeface="Roboto"/>
              <a:ea typeface="Roboto"/>
              <a:cs typeface="Roboto"/>
              <a:sym typeface="Roboto"/>
            </a:endParaRPr>
          </a:p>
          <a:p>
            <a:pPr marL="360001" lvl="0" indent="-180001" algn="l" rtl="0">
              <a:spcBef>
                <a:spcPts val="0"/>
              </a:spcBef>
              <a:spcAft>
                <a:spcPts val="0"/>
              </a:spcAft>
              <a:buNone/>
            </a:pPr>
            <a:r>
              <a:rPr lang="en" sz="1300" b="1">
                <a:solidFill>
                  <a:schemeClr val="accent1"/>
                </a:solidFill>
                <a:latin typeface="Roboto"/>
                <a:ea typeface="Roboto"/>
                <a:cs typeface="Roboto"/>
                <a:sym typeface="Roboto"/>
              </a:rPr>
              <a:t>Share </a:t>
            </a:r>
            <a:r>
              <a:rPr lang="en" sz="1300">
                <a:solidFill>
                  <a:schemeClr val="accent1"/>
                </a:solidFill>
                <a:latin typeface="Roboto"/>
                <a:ea typeface="Roboto"/>
                <a:cs typeface="Roboto"/>
                <a:sym typeface="Roboto"/>
              </a:rPr>
              <a:t>your plan with those closest to</a:t>
            </a:r>
            <a:endParaRPr sz="1300">
              <a:solidFill>
                <a:schemeClr val="accent1"/>
              </a:solidFill>
              <a:latin typeface="Roboto"/>
              <a:ea typeface="Roboto"/>
              <a:cs typeface="Roboto"/>
              <a:sym typeface="Roboto"/>
            </a:endParaRPr>
          </a:p>
          <a:p>
            <a:pPr marL="360001" lvl="0" indent="0" algn="l" rtl="0">
              <a:spcBef>
                <a:spcPts val="0"/>
              </a:spcBef>
              <a:spcAft>
                <a:spcPts val="0"/>
              </a:spcAft>
              <a:buNone/>
            </a:pPr>
            <a:r>
              <a:rPr lang="en" sz="1300">
                <a:solidFill>
                  <a:schemeClr val="accent1"/>
                </a:solidFill>
                <a:latin typeface="Roboto"/>
                <a:ea typeface="Roboto"/>
                <a:cs typeface="Roboto"/>
                <a:sym typeface="Roboto"/>
              </a:rPr>
              <a:t>you &amp; your health care providers</a:t>
            </a:r>
            <a:endParaRPr sz="1300">
              <a:solidFill>
                <a:schemeClr val="accent1"/>
              </a:solidFill>
              <a:latin typeface="Roboto"/>
              <a:ea typeface="Roboto"/>
              <a:cs typeface="Roboto"/>
              <a:sym typeface="Roboto"/>
            </a:endParaRPr>
          </a:p>
        </p:txBody>
      </p:sp>
      <p:sp>
        <p:nvSpPr>
          <p:cNvPr id="213" name="Google Shape;213;p38"/>
          <p:cNvSpPr txBox="1"/>
          <p:nvPr/>
        </p:nvSpPr>
        <p:spPr>
          <a:xfrm>
            <a:off x="6451925" y="2270075"/>
            <a:ext cx="762900" cy="404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300" b="1">
                <a:solidFill>
                  <a:schemeClr val="accent1"/>
                </a:solidFill>
                <a:latin typeface="Roboto"/>
                <a:ea typeface="Roboto"/>
                <a:cs typeface="Roboto"/>
                <a:sym typeface="Roboto"/>
              </a:rPr>
              <a:t>Review</a:t>
            </a:r>
            <a:endParaRPr sz="1300" b="1">
              <a:solidFill>
                <a:schemeClr val="accent1"/>
              </a:solidFill>
              <a:latin typeface="Roboto"/>
              <a:ea typeface="Roboto"/>
              <a:cs typeface="Roboto"/>
              <a:sym typeface="Roboto"/>
            </a:endParaRPr>
          </a:p>
        </p:txBody>
      </p:sp>
      <p:sp>
        <p:nvSpPr>
          <p:cNvPr id="214" name="Google Shape;214;p38"/>
          <p:cNvSpPr/>
          <p:nvPr/>
        </p:nvSpPr>
        <p:spPr>
          <a:xfrm rot="-1404653">
            <a:off x="6307583" y="1961682"/>
            <a:ext cx="531558" cy="211497"/>
          </a:xfrm>
          <a:prstGeom prst="chevron">
            <a:avLst>
              <a:gd name="adj"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Roboto"/>
              <a:ea typeface="Roboto"/>
              <a:cs typeface="Roboto"/>
              <a:sym typeface="Roboto"/>
            </a:endParaRPr>
          </a:p>
        </p:txBody>
      </p:sp>
      <p:sp>
        <p:nvSpPr>
          <p:cNvPr id="215" name="Google Shape;215;p38"/>
          <p:cNvSpPr/>
          <p:nvPr/>
        </p:nvSpPr>
        <p:spPr>
          <a:xfrm rot="3730602">
            <a:off x="6945561" y="2113383"/>
            <a:ext cx="531552" cy="211766"/>
          </a:xfrm>
          <a:prstGeom prst="chevron">
            <a:avLst>
              <a:gd name="adj"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Roboto"/>
              <a:ea typeface="Roboto"/>
              <a:cs typeface="Roboto"/>
              <a:sym typeface="Roboto"/>
            </a:endParaRPr>
          </a:p>
        </p:txBody>
      </p:sp>
      <p:sp>
        <p:nvSpPr>
          <p:cNvPr id="216" name="Google Shape;216;p38"/>
          <p:cNvSpPr/>
          <p:nvPr/>
        </p:nvSpPr>
        <p:spPr>
          <a:xfrm rot="8545530">
            <a:off x="6873344" y="2699369"/>
            <a:ext cx="531820" cy="211759"/>
          </a:xfrm>
          <a:prstGeom prst="chevron">
            <a:avLst>
              <a:gd name="adj"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Roboto"/>
              <a:ea typeface="Roboto"/>
              <a:cs typeface="Roboto"/>
              <a:sym typeface="Roboto"/>
            </a:endParaRPr>
          </a:p>
        </p:txBody>
      </p:sp>
      <p:sp>
        <p:nvSpPr>
          <p:cNvPr id="217" name="Google Shape;217;p38"/>
          <p:cNvSpPr/>
          <p:nvPr/>
        </p:nvSpPr>
        <p:spPr>
          <a:xfrm rot="-7055486">
            <a:off x="6148725" y="2583707"/>
            <a:ext cx="531778" cy="211613"/>
          </a:xfrm>
          <a:prstGeom prst="chevron">
            <a:avLst>
              <a:gd name="adj"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9"/>
          <p:cNvSpPr txBox="1">
            <a:spLocks noGrp="1"/>
          </p:cNvSpPr>
          <p:nvPr>
            <p:ph type="title"/>
          </p:nvPr>
        </p:nvSpPr>
        <p:spPr>
          <a:xfrm>
            <a:off x="159750" y="0"/>
            <a:ext cx="7007400" cy="12561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Key Requirements for a SDM</a:t>
            </a:r>
            <a:endParaRPr/>
          </a:p>
        </p:txBody>
      </p:sp>
      <p:sp>
        <p:nvSpPr>
          <p:cNvPr id="223" name="Google Shape;223;p39"/>
          <p:cNvSpPr txBox="1"/>
          <p:nvPr/>
        </p:nvSpPr>
        <p:spPr>
          <a:xfrm>
            <a:off x="559125" y="1638650"/>
            <a:ext cx="2335800" cy="1791300"/>
          </a:xfrm>
          <a:prstGeom prst="rect">
            <a:avLst/>
          </a:prstGeom>
          <a:solidFill>
            <a:schemeClr val="accent3"/>
          </a:solidFill>
          <a:ln w="952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accent1"/>
                </a:solidFill>
                <a:latin typeface="Roboto"/>
                <a:ea typeface="Roboto"/>
                <a:cs typeface="Roboto"/>
                <a:sym typeface="Roboto"/>
              </a:rPr>
              <a:t>Willing and Able</a:t>
            </a:r>
            <a:endParaRPr sz="1600" b="1">
              <a:solidFill>
                <a:schemeClr val="accent1"/>
              </a:solidFill>
              <a:latin typeface="Roboto"/>
              <a:ea typeface="Roboto"/>
              <a:cs typeface="Roboto"/>
              <a:sym typeface="Roboto"/>
            </a:endParaRPr>
          </a:p>
          <a:p>
            <a:pPr marL="0" lvl="0" indent="0" algn="l" rtl="0">
              <a:spcBef>
                <a:spcPts val="1000"/>
              </a:spcBef>
              <a:spcAft>
                <a:spcPts val="0"/>
              </a:spcAft>
              <a:buNone/>
            </a:pPr>
            <a:r>
              <a:rPr lang="en" sz="1600">
                <a:solidFill>
                  <a:schemeClr val="accent1"/>
                </a:solidFill>
                <a:latin typeface="Roboto"/>
                <a:ea typeface="Roboto"/>
                <a:cs typeface="Roboto"/>
                <a:sym typeface="Roboto"/>
              </a:rPr>
              <a:t>Must be willing and able to make healthcare decisions on your behalf</a:t>
            </a:r>
            <a:endParaRPr sz="1600">
              <a:solidFill>
                <a:schemeClr val="accent1"/>
              </a:solidFill>
              <a:latin typeface="Roboto"/>
              <a:ea typeface="Roboto"/>
              <a:cs typeface="Roboto"/>
              <a:sym typeface="Roboto"/>
            </a:endParaRPr>
          </a:p>
        </p:txBody>
      </p:sp>
      <p:sp>
        <p:nvSpPr>
          <p:cNvPr id="224" name="Google Shape;224;p39"/>
          <p:cNvSpPr txBox="1"/>
          <p:nvPr/>
        </p:nvSpPr>
        <p:spPr>
          <a:xfrm>
            <a:off x="3259088" y="1638650"/>
            <a:ext cx="2335800" cy="1791300"/>
          </a:xfrm>
          <a:prstGeom prst="rect">
            <a:avLst/>
          </a:prstGeom>
          <a:solidFill>
            <a:schemeClr val="accent3"/>
          </a:solidFill>
          <a:ln w="952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accent1"/>
                </a:solidFill>
                <a:latin typeface="Roboto"/>
                <a:ea typeface="Roboto"/>
                <a:cs typeface="Roboto"/>
                <a:sym typeface="Roboto"/>
              </a:rPr>
              <a:t>Honours your Wishes</a:t>
            </a:r>
            <a:endParaRPr sz="1600" b="1">
              <a:solidFill>
                <a:schemeClr val="accent1"/>
              </a:solidFill>
              <a:latin typeface="Roboto"/>
              <a:ea typeface="Roboto"/>
              <a:cs typeface="Roboto"/>
              <a:sym typeface="Roboto"/>
            </a:endParaRPr>
          </a:p>
          <a:p>
            <a:pPr marL="0" lvl="0" indent="0" algn="l" rtl="0">
              <a:spcBef>
                <a:spcPts val="1000"/>
              </a:spcBef>
              <a:spcAft>
                <a:spcPts val="0"/>
              </a:spcAft>
              <a:buNone/>
            </a:pPr>
            <a:r>
              <a:rPr lang="en" sz="1600">
                <a:solidFill>
                  <a:schemeClr val="accent1"/>
                </a:solidFill>
                <a:latin typeface="Roboto"/>
                <a:ea typeface="Roboto"/>
                <a:cs typeface="Roboto"/>
                <a:sym typeface="Roboto"/>
              </a:rPr>
              <a:t>Committed to honouring your wishes, even if different from what they would choose for themselves.</a:t>
            </a:r>
            <a:endParaRPr sz="1600">
              <a:solidFill>
                <a:schemeClr val="accent1"/>
              </a:solidFill>
              <a:latin typeface="Roboto"/>
              <a:ea typeface="Roboto"/>
              <a:cs typeface="Roboto"/>
              <a:sym typeface="Roboto"/>
            </a:endParaRPr>
          </a:p>
        </p:txBody>
      </p:sp>
      <p:sp>
        <p:nvSpPr>
          <p:cNvPr id="225" name="Google Shape;225;p39"/>
          <p:cNvSpPr txBox="1"/>
          <p:nvPr/>
        </p:nvSpPr>
        <p:spPr>
          <a:xfrm>
            <a:off x="5959050" y="1638650"/>
            <a:ext cx="2335800" cy="1791300"/>
          </a:xfrm>
          <a:prstGeom prst="rect">
            <a:avLst/>
          </a:prstGeom>
          <a:solidFill>
            <a:schemeClr val="accent3"/>
          </a:solidFill>
          <a:ln w="952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accent1"/>
                </a:solidFill>
                <a:latin typeface="Roboto"/>
                <a:ea typeface="Roboto"/>
                <a:cs typeface="Roboto"/>
                <a:sym typeface="Roboto"/>
              </a:rPr>
              <a:t>Mentally Capable</a:t>
            </a:r>
            <a:endParaRPr sz="1600" b="1">
              <a:solidFill>
                <a:schemeClr val="accent1"/>
              </a:solidFill>
              <a:latin typeface="Roboto"/>
              <a:ea typeface="Roboto"/>
              <a:cs typeface="Roboto"/>
              <a:sym typeface="Roboto"/>
            </a:endParaRPr>
          </a:p>
          <a:p>
            <a:pPr marL="0" lvl="0" indent="0" algn="l" rtl="0">
              <a:spcBef>
                <a:spcPts val="1000"/>
              </a:spcBef>
              <a:spcAft>
                <a:spcPts val="0"/>
              </a:spcAft>
              <a:buNone/>
            </a:pPr>
            <a:r>
              <a:rPr lang="en" sz="1600">
                <a:solidFill>
                  <a:schemeClr val="accent1"/>
                </a:solidFill>
                <a:latin typeface="Roboto"/>
                <a:ea typeface="Roboto"/>
                <a:cs typeface="Roboto"/>
                <a:sym typeface="Roboto"/>
              </a:rPr>
              <a:t>Able to speak for you even under stressful circumstances.</a:t>
            </a:r>
            <a:endParaRPr sz="1600">
              <a:solidFill>
                <a:schemeClr val="accent1"/>
              </a:solidFill>
              <a:latin typeface="Roboto"/>
              <a:ea typeface="Roboto"/>
              <a:cs typeface="Roboto"/>
              <a:sym typeface="Roboto"/>
            </a:endParaRPr>
          </a:p>
        </p:txBody>
      </p:sp>
      <p:sp>
        <p:nvSpPr>
          <p:cNvPr id="226" name="Google Shape;226;p39"/>
          <p:cNvSpPr txBox="1"/>
          <p:nvPr/>
        </p:nvSpPr>
        <p:spPr>
          <a:xfrm>
            <a:off x="1875625" y="3582199"/>
            <a:ext cx="2335800" cy="1452300"/>
          </a:xfrm>
          <a:prstGeom prst="rect">
            <a:avLst/>
          </a:prstGeom>
          <a:solidFill>
            <a:schemeClr val="accent3"/>
          </a:solidFill>
          <a:ln w="952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accent1"/>
                </a:solidFill>
                <a:latin typeface="Roboto"/>
                <a:ea typeface="Roboto"/>
                <a:cs typeface="Roboto"/>
                <a:sym typeface="Roboto"/>
              </a:rPr>
              <a:t>Age Appropriate</a:t>
            </a:r>
            <a:endParaRPr sz="1600" b="1">
              <a:solidFill>
                <a:schemeClr val="accent1"/>
              </a:solidFill>
              <a:latin typeface="Roboto"/>
              <a:ea typeface="Roboto"/>
              <a:cs typeface="Roboto"/>
              <a:sym typeface="Roboto"/>
            </a:endParaRPr>
          </a:p>
          <a:p>
            <a:pPr marL="0" lvl="0" indent="0" algn="l" rtl="0">
              <a:spcBef>
                <a:spcPts val="1000"/>
              </a:spcBef>
              <a:spcAft>
                <a:spcPts val="0"/>
              </a:spcAft>
              <a:buNone/>
            </a:pPr>
            <a:r>
              <a:rPr lang="en" sz="1600">
                <a:solidFill>
                  <a:schemeClr val="accent1"/>
                </a:solidFill>
                <a:latin typeface="Roboto"/>
                <a:ea typeface="Roboto"/>
                <a:cs typeface="Roboto"/>
                <a:sym typeface="Roboto"/>
              </a:rPr>
              <a:t>At least 16 years old in Ontario</a:t>
            </a:r>
            <a:endParaRPr sz="1600">
              <a:solidFill>
                <a:schemeClr val="accent1"/>
              </a:solidFill>
              <a:latin typeface="Roboto"/>
              <a:ea typeface="Roboto"/>
              <a:cs typeface="Roboto"/>
              <a:sym typeface="Roboto"/>
            </a:endParaRPr>
          </a:p>
        </p:txBody>
      </p:sp>
      <p:sp>
        <p:nvSpPr>
          <p:cNvPr id="227" name="Google Shape;227;p39"/>
          <p:cNvSpPr txBox="1"/>
          <p:nvPr/>
        </p:nvSpPr>
        <p:spPr>
          <a:xfrm>
            <a:off x="4714750" y="3582199"/>
            <a:ext cx="2335800" cy="1452300"/>
          </a:xfrm>
          <a:prstGeom prst="rect">
            <a:avLst/>
          </a:prstGeom>
          <a:solidFill>
            <a:schemeClr val="accent3"/>
          </a:solidFill>
          <a:ln w="952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a:solidFill>
                  <a:schemeClr val="accent1"/>
                </a:solidFill>
                <a:latin typeface="Roboto"/>
                <a:ea typeface="Roboto"/>
                <a:cs typeface="Roboto"/>
                <a:sym typeface="Roboto"/>
              </a:rPr>
              <a:t>Availability</a:t>
            </a:r>
            <a:endParaRPr sz="1600" b="1">
              <a:solidFill>
                <a:schemeClr val="accent1"/>
              </a:solidFill>
              <a:latin typeface="Roboto"/>
              <a:ea typeface="Roboto"/>
              <a:cs typeface="Roboto"/>
              <a:sym typeface="Roboto"/>
            </a:endParaRPr>
          </a:p>
          <a:p>
            <a:pPr marL="0" lvl="0" indent="0" algn="l" rtl="0">
              <a:spcBef>
                <a:spcPts val="1000"/>
              </a:spcBef>
              <a:spcAft>
                <a:spcPts val="0"/>
              </a:spcAft>
              <a:buNone/>
            </a:pPr>
            <a:r>
              <a:rPr lang="en" sz="1600">
                <a:solidFill>
                  <a:schemeClr val="accent1"/>
                </a:solidFill>
                <a:latin typeface="Roboto"/>
                <a:ea typeface="Roboto"/>
                <a:cs typeface="Roboto"/>
                <a:sym typeface="Roboto"/>
              </a:rPr>
              <a:t>Must be available to make decisions when needed</a:t>
            </a:r>
            <a:endParaRPr sz="1600">
              <a:solidFill>
                <a:schemeClr val="accent1"/>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40"/>
          <p:cNvSpPr txBox="1">
            <a:spLocks noGrp="1"/>
          </p:cNvSpPr>
          <p:nvPr>
            <p:ph type="title"/>
          </p:nvPr>
        </p:nvSpPr>
        <p:spPr>
          <a:xfrm>
            <a:off x="303563" y="1134550"/>
            <a:ext cx="3706500" cy="250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Communication about serious illness, dying, death and grief</a:t>
            </a:r>
            <a:endParaRPr/>
          </a:p>
        </p:txBody>
      </p:sp>
      <p:sp>
        <p:nvSpPr>
          <p:cNvPr id="233" name="Google Shape;233;p40"/>
          <p:cNvSpPr txBox="1">
            <a:spLocks noGrp="1"/>
          </p:cNvSpPr>
          <p:nvPr>
            <p:ph type="body" idx="1"/>
          </p:nvPr>
        </p:nvSpPr>
        <p:spPr>
          <a:xfrm>
            <a:off x="4644675" y="356100"/>
            <a:ext cx="4166400" cy="4431300"/>
          </a:xfrm>
          <a:prstGeom prst="rect">
            <a:avLst/>
          </a:prstGeom>
        </p:spPr>
        <p:txBody>
          <a:bodyPr spcFirstLastPara="1" wrap="square" lIns="91425" tIns="91425" rIns="91425" bIns="91425" anchor="t" anchorCtr="0">
            <a:normAutofit/>
          </a:bodyPr>
          <a:lstStyle/>
          <a:p>
            <a:pPr marL="457200" lvl="0" indent="-330200" algn="l" rtl="0">
              <a:spcBef>
                <a:spcPts val="0"/>
              </a:spcBef>
              <a:spcAft>
                <a:spcPts val="0"/>
              </a:spcAft>
              <a:buSzPts val="1600"/>
              <a:buFont typeface="Arial"/>
              <a:buChar char="●"/>
            </a:pPr>
            <a:r>
              <a:rPr lang="en">
                <a:latin typeface="Arial"/>
                <a:ea typeface="Arial"/>
                <a:cs typeface="Arial"/>
                <a:sym typeface="Arial"/>
              </a:rPr>
              <a:t>Acknowledging the challenge</a:t>
            </a:r>
            <a:endParaRPr>
              <a:latin typeface="Arial"/>
              <a:ea typeface="Arial"/>
              <a:cs typeface="Arial"/>
              <a:sym typeface="Arial"/>
            </a:endParaRPr>
          </a:p>
          <a:p>
            <a:pPr marL="457200" lvl="0" indent="-330200" algn="l" rtl="0">
              <a:spcBef>
                <a:spcPts val="0"/>
              </a:spcBef>
              <a:spcAft>
                <a:spcPts val="0"/>
              </a:spcAft>
              <a:buSzPts val="1600"/>
              <a:buFont typeface="Arial"/>
              <a:buChar char="●"/>
            </a:pPr>
            <a:r>
              <a:rPr lang="en">
                <a:latin typeface="Arial"/>
                <a:ea typeface="Arial"/>
                <a:cs typeface="Arial"/>
                <a:sym typeface="Arial"/>
              </a:rPr>
              <a:t>The importance of open communication</a:t>
            </a:r>
            <a:endParaRPr>
              <a:latin typeface="Arial"/>
              <a:ea typeface="Arial"/>
              <a:cs typeface="Arial"/>
              <a:sym typeface="Arial"/>
            </a:endParaRPr>
          </a:p>
          <a:p>
            <a:pPr marL="457200" lvl="0" indent="-330200" algn="l" rtl="0">
              <a:spcBef>
                <a:spcPts val="0"/>
              </a:spcBef>
              <a:spcAft>
                <a:spcPts val="0"/>
              </a:spcAft>
              <a:buSzPts val="1600"/>
              <a:buFont typeface="Arial"/>
              <a:buChar char="●"/>
            </a:pPr>
            <a:r>
              <a:rPr lang="en">
                <a:latin typeface="Arial"/>
                <a:ea typeface="Arial"/>
                <a:cs typeface="Arial"/>
                <a:sym typeface="Arial"/>
              </a:rPr>
              <a:t>Respect Readiness and Silence</a:t>
            </a:r>
            <a:endParaRPr>
              <a:latin typeface="Arial"/>
              <a:ea typeface="Arial"/>
              <a:cs typeface="Arial"/>
              <a:sym typeface="Arial"/>
            </a:endParaRPr>
          </a:p>
          <a:p>
            <a:pPr marL="457200" lvl="0" indent="0" algn="l" rtl="0">
              <a:spcBef>
                <a:spcPts val="1200"/>
              </a:spcBef>
              <a:spcAft>
                <a:spcPts val="0"/>
              </a:spcAft>
              <a:buNone/>
            </a:pPr>
            <a:endParaRPr>
              <a:latin typeface="Arial"/>
              <a:ea typeface="Arial"/>
              <a:cs typeface="Arial"/>
              <a:sym typeface="Arial"/>
            </a:endParaRPr>
          </a:p>
          <a:p>
            <a:pPr marL="0" lvl="0" indent="0" algn="l" rtl="0">
              <a:spcBef>
                <a:spcPts val="1200"/>
              </a:spcBef>
              <a:spcAft>
                <a:spcPts val="0"/>
              </a:spcAft>
              <a:buNone/>
            </a:pPr>
            <a:r>
              <a:rPr lang="en">
                <a:latin typeface="Arial"/>
                <a:ea typeface="Arial"/>
                <a:cs typeface="Arial"/>
                <a:sym typeface="Arial"/>
              </a:rPr>
              <a:t>Family/friends/others:</a:t>
            </a:r>
            <a:endParaRPr>
              <a:latin typeface="Arial"/>
              <a:ea typeface="Arial"/>
              <a:cs typeface="Arial"/>
              <a:sym typeface="Arial"/>
            </a:endParaRPr>
          </a:p>
          <a:p>
            <a:pPr marL="457200" lvl="0" indent="-330200" algn="l" rtl="0">
              <a:spcBef>
                <a:spcPts val="1200"/>
              </a:spcBef>
              <a:spcAft>
                <a:spcPts val="0"/>
              </a:spcAft>
              <a:buSzPts val="1600"/>
              <a:buFont typeface="Arial"/>
              <a:buChar char="★"/>
            </a:pPr>
            <a:r>
              <a:rPr lang="en">
                <a:latin typeface="Arial"/>
                <a:ea typeface="Arial"/>
                <a:cs typeface="Arial"/>
                <a:sym typeface="Arial"/>
              </a:rPr>
              <a:t>“Would it be ok to talk to you about…”</a:t>
            </a:r>
            <a:endParaRPr>
              <a:latin typeface="Arial"/>
              <a:ea typeface="Arial"/>
              <a:cs typeface="Arial"/>
              <a:sym typeface="Arial"/>
            </a:endParaRPr>
          </a:p>
          <a:p>
            <a:pPr marL="457200" lvl="0" indent="-330200" algn="l" rtl="0">
              <a:spcBef>
                <a:spcPts val="0"/>
              </a:spcBef>
              <a:spcAft>
                <a:spcPts val="0"/>
              </a:spcAft>
              <a:buSzPts val="1600"/>
              <a:buFont typeface="Arial"/>
              <a:buChar char="★"/>
            </a:pPr>
            <a:r>
              <a:rPr lang="en">
                <a:latin typeface="Arial"/>
                <a:ea typeface="Arial"/>
                <a:cs typeface="Arial"/>
                <a:sym typeface="Arial"/>
              </a:rPr>
              <a:t>“I don’t know what to say, but I am here.”</a:t>
            </a:r>
            <a:endParaRPr>
              <a:latin typeface="Arial"/>
              <a:ea typeface="Arial"/>
              <a:cs typeface="Arial"/>
              <a:sym typeface="Arial"/>
            </a:endParaRPr>
          </a:p>
          <a:p>
            <a:pPr marL="0" lvl="0" indent="0" algn="l" rtl="0">
              <a:spcBef>
                <a:spcPts val="1200"/>
              </a:spcBef>
              <a:spcAft>
                <a:spcPts val="0"/>
              </a:spcAft>
              <a:buNone/>
            </a:pPr>
            <a:r>
              <a:rPr lang="en">
                <a:latin typeface="Arial"/>
                <a:ea typeface="Arial"/>
                <a:cs typeface="Arial"/>
                <a:sym typeface="Arial"/>
              </a:rPr>
              <a:t>Individual:</a:t>
            </a:r>
            <a:endParaRPr>
              <a:latin typeface="Arial"/>
              <a:ea typeface="Arial"/>
              <a:cs typeface="Arial"/>
              <a:sym typeface="Arial"/>
            </a:endParaRPr>
          </a:p>
          <a:p>
            <a:pPr marL="457200" lvl="0" indent="-330200" algn="l" rtl="0">
              <a:spcBef>
                <a:spcPts val="1200"/>
              </a:spcBef>
              <a:spcAft>
                <a:spcPts val="0"/>
              </a:spcAft>
              <a:buSzPts val="1600"/>
              <a:buFont typeface="Arial"/>
              <a:buChar char="★"/>
            </a:pPr>
            <a:r>
              <a:rPr lang="en">
                <a:latin typeface="Arial"/>
                <a:ea typeface="Arial"/>
                <a:cs typeface="Arial"/>
                <a:sym typeface="Arial"/>
              </a:rPr>
              <a:t>“I am not getting better, am I?”</a:t>
            </a:r>
            <a:endParaRPr>
              <a:latin typeface="Arial"/>
              <a:ea typeface="Arial"/>
              <a:cs typeface="Arial"/>
              <a:sym typeface="Arial"/>
            </a:endParaRPr>
          </a:p>
          <a:p>
            <a:pPr marL="457200" lvl="0" indent="-330200" algn="l" rtl="0">
              <a:spcBef>
                <a:spcPts val="0"/>
              </a:spcBef>
              <a:spcAft>
                <a:spcPts val="0"/>
              </a:spcAft>
              <a:buSzPts val="1600"/>
              <a:buFont typeface="Arial"/>
              <a:buChar char="★"/>
            </a:pPr>
            <a:r>
              <a:rPr lang="en">
                <a:latin typeface="Arial"/>
                <a:ea typeface="Arial"/>
                <a:cs typeface="Arial"/>
                <a:sym typeface="Arial"/>
              </a:rPr>
              <a:t>“I am afraid.” or “I am worried.”</a:t>
            </a:r>
            <a:endParaRPr>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41"/>
          <p:cNvSpPr txBox="1">
            <a:spLocks noGrp="1"/>
          </p:cNvSpPr>
          <p:nvPr>
            <p:ph type="title"/>
          </p:nvPr>
        </p:nvSpPr>
        <p:spPr>
          <a:xfrm>
            <a:off x="159750" y="0"/>
            <a:ext cx="7007400" cy="12561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The Advance Care Planning Process</a:t>
            </a:r>
            <a:endParaRPr/>
          </a:p>
        </p:txBody>
      </p:sp>
      <p:sp>
        <p:nvSpPr>
          <p:cNvPr id="239" name="Google Shape;239;p41"/>
          <p:cNvSpPr txBox="1"/>
          <p:nvPr/>
        </p:nvSpPr>
        <p:spPr>
          <a:xfrm>
            <a:off x="413909" y="1360300"/>
            <a:ext cx="4102800" cy="3546000"/>
          </a:xfrm>
          <a:prstGeom prst="rect">
            <a:avLst/>
          </a:prstGeom>
          <a:noFill/>
          <a:ln>
            <a:noFill/>
          </a:ln>
        </p:spPr>
        <p:txBody>
          <a:bodyPr spcFirstLastPara="1" wrap="square" lIns="91425" tIns="91425" rIns="91425" bIns="91425" anchor="t" anchorCtr="0">
            <a:noAutofit/>
          </a:bodyPr>
          <a:lstStyle/>
          <a:p>
            <a:pPr marL="0" lvl="0" indent="360001" algn="l" rtl="0">
              <a:spcBef>
                <a:spcPts val="0"/>
              </a:spcBef>
              <a:spcAft>
                <a:spcPts val="0"/>
              </a:spcAft>
              <a:buNone/>
            </a:pPr>
            <a:r>
              <a:rPr lang="en" sz="1600" b="1">
                <a:solidFill>
                  <a:schemeClr val="accent1"/>
                </a:solidFill>
              </a:rPr>
              <a:t>Identify Your SDM</a:t>
            </a:r>
            <a:endParaRPr sz="1600" b="1">
              <a:solidFill>
                <a:schemeClr val="accent1"/>
              </a:solidFill>
            </a:endParaRPr>
          </a:p>
          <a:p>
            <a:pPr marL="0" lvl="0" indent="0" algn="l" rtl="0">
              <a:spcBef>
                <a:spcPts val="0"/>
              </a:spcBef>
              <a:spcAft>
                <a:spcPts val="0"/>
              </a:spcAft>
              <a:buNone/>
            </a:pPr>
            <a:r>
              <a:rPr lang="en" sz="1600">
                <a:solidFill>
                  <a:schemeClr val="accent1"/>
                </a:solidFill>
              </a:rPr>
              <a:t>Determine who will speak for you when you cannot, considering the hierarchy or appointing someone through a Power of Attorney for Personal Care.</a:t>
            </a:r>
            <a:endParaRPr sz="1600">
              <a:solidFill>
                <a:schemeClr val="accent1"/>
              </a:solidFill>
            </a:endParaRPr>
          </a:p>
          <a:p>
            <a:pPr marL="0" lvl="0" indent="0" algn="l" rtl="0">
              <a:spcBef>
                <a:spcPts val="0"/>
              </a:spcBef>
              <a:spcAft>
                <a:spcPts val="0"/>
              </a:spcAft>
              <a:buNone/>
            </a:pPr>
            <a:endParaRPr sz="1600">
              <a:solidFill>
                <a:schemeClr val="accent1"/>
              </a:solidFill>
            </a:endParaRPr>
          </a:p>
          <a:p>
            <a:pPr marL="0" lvl="0" indent="360001" algn="l" rtl="0">
              <a:spcBef>
                <a:spcPts val="0"/>
              </a:spcBef>
              <a:spcAft>
                <a:spcPts val="0"/>
              </a:spcAft>
              <a:buNone/>
            </a:pPr>
            <a:r>
              <a:rPr lang="en" sz="1600" b="1">
                <a:solidFill>
                  <a:schemeClr val="accent1"/>
                </a:solidFill>
              </a:rPr>
              <a:t>Reflect on Values &amp; Wishes</a:t>
            </a:r>
            <a:endParaRPr sz="1600" b="1">
              <a:solidFill>
                <a:schemeClr val="accent1"/>
              </a:solidFill>
            </a:endParaRPr>
          </a:p>
          <a:p>
            <a:pPr marL="0" lvl="0" indent="0" algn="l" rtl="0">
              <a:spcBef>
                <a:spcPts val="0"/>
              </a:spcBef>
              <a:spcAft>
                <a:spcPts val="0"/>
              </a:spcAft>
              <a:buNone/>
            </a:pPr>
            <a:r>
              <a:rPr lang="en" sz="1600">
                <a:solidFill>
                  <a:schemeClr val="accent1"/>
                </a:solidFill>
              </a:rPr>
              <a:t>Consider what matters most to you regarding your healthcare, quality of life, and end-of-life care.</a:t>
            </a:r>
            <a:endParaRPr sz="1600">
              <a:solidFill>
                <a:schemeClr val="accent1"/>
              </a:solidFill>
            </a:endParaRPr>
          </a:p>
          <a:p>
            <a:pPr marL="0" lvl="0" indent="0" algn="l" rtl="0">
              <a:spcBef>
                <a:spcPts val="0"/>
              </a:spcBef>
              <a:spcAft>
                <a:spcPts val="0"/>
              </a:spcAft>
              <a:buNone/>
            </a:pPr>
            <a:endParaRPr sz="1600">
              <a:solidFill>
                <a:schemeClr val="accent1"/>
              </a:solidFill>
            </a:endParaRPr>
          </a:p>
          <a:p>
            <a:pPr marL="0" lvl="0" indent="360001" algn="l" rtl="0">
              <a:spcBef>
                <a:spcPts val="0"/>
              </a:spcBef>
              <a:spcAft>
                <a:spcPts val="0"/>
              </a:spcAft>
              <a:buNone/>
            </a:pPr>
            <a:r>
              <a:rPr lang="en" sz="1600" b="1">
                <a:solidFill>
                  <a:schemeClr val="accent1"/>
                </a:solidFill>
              </a:rPr>
              <a:t>Have meaningful conversations</a:t>
            </a:r>
            <a:endParaRPr sz="1600" b="1">
              <a:solidFill>
                <a:schemeClr val="accent1"/>
              </a:solidFill>
            </a:endParaRPr>
          </a:p>
          <a:p>
            <a:pPr marL="0" lvl="0" indent="0" algn="l" rtl="0">
              <a:spcBef>
                <a:spcPts val="0"/>
              </a:spcBef>
              <a:spcAft>
                <a:spcPts val="0"/>
              </a:spcAft>
              <a:buNone/>
            </a:pPr>
            <a:r>
              <a:rPr lang="en" sz="1600">
                <a:solidFill>
                  <a:schemeClr val="accent1"/>
                </a:solidFill>
              </a:rPr>
              <a:t>Share your wishes with your SDM(s), loved ones, and healthcare providers.</a:t>
            </a:r>
            <a:endParaRPr sz="1600">
              <a:solidFill>
                <a:schemeClr val="accent1"/>
              </a:solidFill>
            </a:endParaRPr>
          </a:p>
          <a:p>
            <a:pPr marL="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solidFill>
                <a:schemeClr val="dk2"/>
              </a:solidFill>
            </a:endParaRPr>
          </a:p>
        </p:txBody>
      </p:sp>
      <p:sp>
        <p:nvSpPr>
          <p:cNvPr id="240" name="Google Shape;240;p41"/>
          <p:cNvSpPr txBox="1"/>
          <p:nvPr/>
        </p:nvSpPr>
        <p:spPr>
          <a:xfrm>
            <a:off x="4613419" y="1432925"/>
            <a:ext cx="4402800" cy="2283300"/>
          </a:xfrm>
          <a:prstGeom prst="rect">
            <a:avLst/>
          </a:prstGeom>
          <a:noFill/>
          <a:ln>
            <a:noFill/>
          </a:ln>
        </p:spPr>
        <p:txBody>
          <a:bodyPr spcFirstLastPara="1" wrap="square" lIns="91425" tIns="91425" rIns="91425" bIns="91425" anchor="t" anchorCtr="0">
            <a:spAutoFit/>
          </a:bodyPr>
          <a:lstStyle/>
          <a:p>
            <a:pPr marL="0" lvl="0" indent="450000" algn="l" rtl="0">
              <a:spcBef>
                <a:spcPts val="0"/>
              </a:spcBef>
              <a:spcAft>
                <a:spcPts val="0"/>
              </a:spcAft>
              <a:buNone/>
            </a:pPr>
            <a:r>
              <a:rPr lang="en" sz="1600" b="1">
                <a:solidFill>
                  <a:schemeClr val="accent1"/>
                </a:solidFill>
              </a:rPr>
              <a:t>Document your Wishes</a:t>
            </a:r>
            <a:endParaRPr sz="1600" b="1">
              <a:solidFill>
                <a:schemeClr val="accent1"/>
              </a:solidFill>
            </a:endParaRPr>
          </a:p>
          <a:p>
            <a:pPr marL="0" lvl="0" indent="0" algn="l" rtl="0">
              <a:spcBef>
                <a:spcPts val="0"/>
              </a:spcBef>
              <a:spcAft>
                <a:spcPts val="0"/>
              </a:spcAft>
              <a:buNone/>
            </a:pPr>
            <a:r>
              <a:rPr lang="en" sz="1600">
                <a:solidFill>
                  <a:schemeClr val="accent1"/>
                </a:solidFill>
              </a:rPr>
              <a:t>Complete relevant documentation like a Power of Attorney for Personal Care and Advance Care Planning Workbook.</a:t>
            </a:r>
            <a:endParaRPr sz="1600">
              <a:solidFill>
                <a:schemeClr val="accent1"/>
              </a:solidFill>
            </a:endParaRPr>
          </a:p>
          <a:p>
            <a:pPr marL="0" lvl="0" indent="0" algn="l" rtl="0">
              <a:spcBef>
                <a:spcPts val="0"/>
              </a:spcBef>
              <a:spcAft>
                <a:spcPts val="0"/>
              </a:spcAft>
              <a:buNone/>
            </a:pPr>
            <a:endParaRPr sz="1600">
              <a:solidFill>
                <a:schemeClr val="accent1"/>
              </a:solidFill>
            </a:endParaRPr>
          </a:p>
          <a:p>
            <a:pPr marL="0" lvl="0" indent="450000" algn="l" rtl="0">
              <a:spcBef>
                <a:spcPts val="1000"/>
              </a:spcBef>
              <a:spcAft>
                <a:spcPts val="0"/>
              </a:spcAft>
              <a:buNone/>
            </a:pPr>
            <a:r>
              <a:rPr lang="en" sz="1600" b="1">
                <a:solidFill>
                  <a:schemeClr val="accent1"/>
                </a:solidFill>
              </a:rPr>
              <a:t>Review Regularly</a:t>
            </a:r>
            <a:endParaRPr sz="1600" b="1">
              <a:solidFill>
                <a:schemeClr val="accent1"/>
              </a:solidFill>
            </a:endParaRPr>
          </a:p>
          <a:p>
            <a:pPr marL="0" lvl="0" indent="0" algn="l" rtl="0">
              <a:spcBef>
                <a:spcPts val="0"/>
              </a:spcBef>
              <a:spcAft>
                <a:spcPts val="0"/>
              </a:spcAft>
              <a:buNone/>
            </a:pPr>
            <a:r>
              <a:rPr lang="en" sz="1600">
                <a:solidFill>
                  <a:schemeClr val="accent1"/>
                </a:solidFill>
              </a:rPr>
              <a:t>Revisit your plans as your health, relationships, or preferences change.</a:t>
            </a:r>
            <a:endParaRPr sz="1600">
              <a:solidFill>
                <a:schemeClr val="accent1"/>
              </a:solidFill>
            </a:endParaRPr>
          </a:p>
        </p:txBody>
      </p:sp>
      <p:pic>
        <p:nvPicPr>
          <p:cNvPr id="241" name="Google Shape;241;p41" descr="Comment Writing Icon, feedback, review submit, blue version (Provided by Getty Images)"/>
          <p:cNvPicPr preferRelativeResize="0"/>
          <p:nvPr/>
        </p:nvPicPr>
        <p:blipFill>
          <a:blip r:embed="rId3">
            <a:alphaModFix/>
          </a:blip>
          <a:stretch>
            <a:fillRect/>
          </a:stretch>
        </p:blipFill>
        <p:spPr>
          <a:xfrm>
            <a:off x="4807050" y="1469241"/>
            <a:ext cx="308352" cy="308352"/>
          </a:xfrm>
          <a:prstGeom prst="rect">
            <a:avLst/>
          </a:prstGeom>
          <a:noFill/>
          <a:ln>
            <a:noFill/>
          </a:ln>
        </p:spPr>
      </p:pic>
      <p:pic>
        <p:nvPicPr>
          <p:cNvPr id="242" name="Google Shape;242;p41" descr="Time management blue icon, vector graphics (Provided by Getty Images)"/>
          <p:cNvPicPr preferRelativeResize="0"/>
          <p:nvPr/>
        </p:nvPicPr>
        <p:blipFill>
          <a:blip r:embed="rId4">
            <a:alphaModFix/>
          </a:blip>
          <a:stretch>
            <a:fillRect/>
          </a:stretch>
        </p:blipFill>
        <p:spPr>
          <a:xfrm>
            <a:off x="4807050" y="2815952"/>
            <a:ext cx="308352" cy="308352"/>
          </a:xfrm>
          <a:prstGeom prst="rect">
            <a:avLst/>
          </a:prstGeom>
          <a:noFill/>
          <a:ln>
            <a:noFill/>
          </a:ln>
        </p:spPr>
      </p:pic>
      <p:pic>
        <p:nvPicPr>
          <p:cNvPr id="243" name="Google Shape;243;p41" descr="businessman friends icon vector. Isolated contour symbol illustration (Provided by Getty Images)"/>
          <p:cNvPicPr preferRelativeResize="0"/>
          <p:nvPr/>
        </p:nvPicPr>
        <p:blipFill>
          <a:blip r:embed="rId5">
            <a:alphaModFix/>
          </a:blip>
          <a:stretch>
            <a:fillRect/>
          </a:stretch>
        </p:blipFill>
        <p:spPr>
          <a:xfrm>
            <a:off x="522934" y="1417621"/>
            <a:ext cx="308352" cy="308352"/>
          </a:xfrm>
          <a:prstGeom prst="rect">
            <a:avLst/>
          </a:prstGeom>
          <a:noFill/>
          <a:ln>
            <a:noFill/>
          </a:ln>
        </p:spPr>
      </p:pic>
      <p:pic>
        <p:nvPicPr>
          <p:cNvPr id="244" name="Google Shape;244;p41" descr="Heart/Love Icon (Provided by Getty Images)"/>
          <p:cNvPicPr preferRelativeResize="0"/>
          <p:nvPr/>
        </p:nvPicPr>
        <p:blipFill>
          <a:blip r:embed="rId6">
            <a:alphaModFix/>
          </a:blip>
          <a:stretch>
            <a:fillRect/>
          </a:stretch>
        </p:blipFill>
        <p:spPr>
          <a:xfrm>
            <a:off x="522926" y="2876463"/>
            <a:ext cx="308352" cy="308352"/>
          </a:xfrm>
          <a:prstGeom prst="rect">
            <a:avLst/>
          </a:prstGeom>
          <a:noFill/>
          <a:ln>
            <a:noFill/>
          </a:ln>
        </p:spPr>
      </p:pic>
      <p:pic>
        <p:nvPicPr>
          <p:cNvPr id="245" name="Google Shape;245;p41" descr="Messaging Icon (Provided by Getty Images)"/>
          <p:cNvPicPr preferRelativeResize="0"/>
          <p:nvPr/>
        </p:nvPicPr>
        <p:blipFill>
          <a:blip r:embed="rId7">
            <a:alphaModFix/>
          </a:blip>
          <a:stretch>
            <a:fillRect/>
          </a:stretch>
        </p:blipFill>
        <p:spPr>
          <a:xfrm>
            <a:off x="487336" y="4042307"/>
            <a:ext cx="379525" cy="379525"/>
          </a:xfrm>
          <a:prstGeom prst="rect">
            <a:avLst/>
          </a:prstGeom>
          <a:noFill/>
          <a:ln>
            <a:noFill/>
          </a:ln>
        </p:spPr>
      </p:pic>
      <p:pic>
        <p:nvPicPr>
          <p:cNvPr id="246" name="Google Shape;246;p41"/>
          <p:cNvPicPr preferRelativeResize="0"/>
          <p:nvPr/>
        </p:nvPicPr>
        <p:blipFill>
          <a:blip r:embed="rId8">
            <a:alphaModFix/>
          </a:blip>
          <a:stretch>
            <a:fillRect/>
          </a:stretch>
        </p:blipFill>
        <p:spPr>
          <a:xfrm>
            <a:off x="5648900" y="3716225"/>
            <a:ext cx="1810550" cy="12561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42"/>
          <p:cNvSpPr txBox="1">
            <a:spLocks noGrp="1"/>
          </p:cNvSpPr>
          <p:nvPr>
            <p:ph type="title"/>
          </p:nvPr>
        </p:nvSpPr>
        <p:spPr>
          <a:xfrm>
            <a:off x="524525" y="309950"/>
            <a:ext cx="61875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Grief - a Whirlwind of Emotions </a:t>
            </a:r>
            <a:endParaRPr/>
          </a:p>
        </p:txBody>
      </p:sp>
      <p:pic>
        <p:nvPicPr>
          <p:cNvPr id="252" name="Google Shape;252;p42"/>
          <p:cNvPicPr preferRelativeResize="0"/>
          <p:nvPr/>
        </p:nvPicPr>
        <p:blipFill rotWithShape="1">
          <a:blip r:embed="rId3">
            <a:alphaModFix/>
          </a:blip>
          <a:srcRect t="10878" b="10120"/>
          <a:stretch/>
        </p:blipFill>
        <p:spPr>
          <a:xfrm>
            <a:off x="1118788" y="1380100"/>
            <a:ext cx="6906424" cy="36539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3"/>
          <p:cNvSpPr txBox="1">
            <a:spLocks noGrp="1"/>
          </p:cNvSpPr>
          <p:nvPr>
            <p:ph type="title"/>
          </p:nvPr>
        </p:nvSpPr>
        <p:spPr>
          <a:xfrm>
            <a:off x="303563" y="1134550"/>
            <a:ext cx="3706500" cy="250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Reactions to loss*</a:t>
            </a:r>
            <a:endParaRPr/>
          </a:p>
        </p:txBody>
      </p:sp>
      <p:sp>
        <p:nvSpPr>
          <p:cNvPr id="258" name="Google Shape;258;p43"/>
          <p:cNvSpPr txBox="1">
            <a:spLocks noGrp="1"/>
          </p:cNvSpPr>
          <p:nvPr>
            <p:ph type="body" idx="1"/>
          </p:nvPr>
        </p:nvSpPr>
        <p:spPr>
          <a:xfrm>
            <a:off x="4644675" y="172900"/>
            <a:ext cx="4166400" cy="4970700"/>
          </a:xfrm>
          <a:prstGeom prst="rect">
            <a:avLst/>
          </a:prstGeom>
        </p:spPr>
        <p:txBody>
          <a:bodyPr spcFirstLastPara="1" wrap="square" lIns="91425" tIns="91425" rIns="91425" bIns="91425" anchor="t" anchorCtr="0">
            <a:noAutofit/>
          </a:bodyPr>
          <a:lstStyle/>
          <a:p>
            <a:pPr marL="457200" lvl="0" indent="-336550" algn="l" rtl="0">
              <a:lnSpc>
                <a:spcPct val="100000"/>
              </a:lnSpc>
              <a:spcBef>
                <a:spcPts val="0"/>
              </a:spcBef>
              <a:spcAft>
                <a:spcPts val="0"/>
              </a:spcAft>
              <a:buClr>
                <a:srgbClr val="000000"/>
              </a:buClr>
              <a:buSzPts val="1700"/>
              <a:buFont typeface="Arial"/>
              <a:buChar char="●"/>
            </a:pPr>
            <a:r>
              <a:rPr lang="en" b="1">
                <a:latin typeface="Arial"/>
                <a:ea typeface="Arial"/>
                <a:cs typeface="Arial"/>
                <a:sym typeface="Arial"/>
              </a:rPr>
              <a:t>Emotional Reactions</a:t>
            </a:r>
            <a:endParaRPr b="1">
              <a:latin typeface="Arial"/>
              <a:ea typeface="Arial"/>
              <a:cs typeface="Arial"/>
              <a:sym typeface="Arial"/>
            </a:endParaRPr>
          </a:p>
          <a:p>
            <a:pPr marL="1371600" lvl="1" indent="-317500" algn="l" rtl="0">
              <a:lnSpc>
                <a:spcPct val="100000"/>
              </a:lnSpc>
              <a:spcBef>
                <a:spcPts val="0"/>
              </a:spcBef>
              <a:spcAft>
                <a:spcPts val="0"/>
              </a:spcAft>
              <a:buClr>
                <a:srgbClr val="000000"/>
              </a:buClr>
              <a:buSzPts val="1400"/>
              <a:buFont typeface="Arial"/>
              <a:buChar char="○"/>
            </a:pPr>
            <a:r>
              <a:rPr lang="en">
                <a:latin typeface="Arial"/>
                <a:ea typeface="Arial"/>
                <a:cs typeface="Arial"/>
                <a:sym typeface="Arial"/>
              </a:rPr>
              <a:t>Sadness</a:t>
            </a:r>
            <a:endParaRPr>
              <a:latin typeface="Arial"/>
              <a:ea typeface="Arial"/>
              <a:cs typeface="Arial"/>
              <a:sym typeface="Arial"/>
            </a:endParaRPr>
          </a:p>
          <a:p>
            <a:pPr marL="1371600" lvl="1" indent="-317500" algn="l" rtl="0">
              <a:lnSpc>
                <a:spcPct val="100000"/>
              </a:lnSpc>
              <a:spcBef>
                <a:spcPts val="0"/>
              </a:spcBef>
              <a:spcAft>
                <a:spcPts val="0"/>
              </a:spcAft>
              <a:buClr>
                <a:srgbClr val="000000"/>
              </a:buClr>
              <a:buSzPts val="1400"/>
              <a:buFont typeface="Arial"/>
              <a:buChar char="○"/>
            </a:pPr>
            <a:r>
              <a:rPr lang="en">
                <a:latin typeface="Arial"/>
                <a:ea typeface="Arial"/>
                <a:cs typeface="Arial"/>
                <a:sym typeface="Arial"/>
              </a:rPr>
              <a:t>Anger</a:t>
            </a:r>
            <a:endParaRPr>
              <a:latin typeface="Arial"/>
              <a:ea typeface="Arial"/>
              <a:cs typeface="Arial"/>
              <a:sym typeface="Arial"/>
            </a:endParaRPr>
          </a:p>
          <a:p>
            <a:pPr marL="1371600" lvl="1" indent="-317500" algn="l" rtl="0">
              <a:lnSpc>
                <a:spcPct val="100000"/>
              </a:lnSpc>
              <a:spcBef>
                <a:spcPts val="0"/>
              </a:spcBef>
              <a:spcAft>
                <a:spcPts val="0"/>
              </a:spcAft>
              <a:buClr>
                <a:srgbClr val="000000"/>
              </a:buClr>
              <a:buSzPts val="1400"/>
              <a:buFont typeface="Arial"/>
              <a:buChar char="○"/>
            </a:pPr>
            <a:r>
              <a:rPr lang="en">
                <a:latin typeface="Arial"/>
                <a:ea typeface="Arial"/>
                <a:cs typeface="Arial"/>
                <a:sym typeface="Arial"/>
              </a:rPr>
              <a:t>Loneliness</a:t>
            </a:r>
            <a:endParaRPr>
              <a:latin typeface="Arial"/>
              <a:ea typeface="Arial"/>
              <a:cs typeface="Arial"/>
              <a:sym typeface="Arial"/>
            </a:endParaRPr>
          </a:p>
          <a:p>
            <a:pPr marL="1371600" lvl="1" indent="-317500" algn="l" rtl="0">
              <a:lnSpc>
                <a:spcPct val="100000"/>
              </a:lnSpc>
              <a:spcBef>
                <a:spcPts val="0"/>
              </a:spcBef>
              <a:spcAft>
                <a:spcPts val="0"/>
              </a:spcAft>
              <a:buClr>
                <a:srgbClr val="000000"/>
              </a:buClr>
              <a:buSzPts val="1400"/>
              <a:buFont typeface="Arial"/>
              <a:buChar char="○"/>
            </a:pPr>
            <a:r>
              <a:rPr lang="en">
                <a:latin typeface="Arial"/>
                <a:ea typeface="Arial"/>
                <a:cs typeface="Arial"/>
                <a:sym typeface="Arial"/>
              </a:rPr>
              <a:t>Guilt</a:t>
            </a:r>
            <a:endParaRPr>
              <a:latin typeface="Arial"/>
              <a:ea typeface="Arial"/>
              <a:cs typeface="Arial"/>
              <a:sym typeface="Arial"/>
            </a:endParaRPr>
          </a:p>
          <a:p>
            <a:pPr marL="1371600" lvl="1" indent="-317500" algn="l" rtl="0">
              <a:lnSpc>
                <a:spcPct val="100000"/>
              </a:lnSpc>
              <a:spcBef>
                <a:spcPts val="0"/>
              </a:spcBef>
              <a:spcAft>
                <a:spcPts val="0"/>
              </a:spcAft>
              <a:buClr>
                <a:srgbClr val="000000"/>
              </a:buClr>
              <a:buSzPts val="1400"/>
              <a:buFont typeface="Arial"/>
              <a:buChar char="○"/>
            </a:pPr>
            <a:r>
              <a:rPr lang="en">
                <a:latin typeface="Arial"/>
                <a:ea typeface="Arial"/>
                <a:cs typeface="Arial"/>
                <a:sym typeface="Arial"/>
              </a:rPr>
              <a:t>Hopelessness</a:t>
            </a:r>
            <a:endParaRPr>
              <a:latin typeface="Arial"/>
              <a:ea typeface="Arial"/>
              <a:cs typeface="Arial"/>
              <a:sym typeface="Arial"/>
            </a:endParaRPr>
          </a:p>
          <a:p>
            <a:pPr marL="0" lvl="0" indent="0" algn="l" rtl="0">
              <a:lnSpc>
                <a:spcPct val="100000"/>
              </a:lnSpc>
              <a:spcBef>
                <a:spcPts val="0"/>
              </a:spcBef>
              <a:spcAft>
                <a:spcPts val="0"/>
              </a:spcAft>
              <a:buNone/>
            </a:pPr>
            <a:endParaRPr>
              <a:latin typeface="Arial"/>
              <a:ea typeface="Arial"/>
              <a:cs typeface="Arial"/>
              <a:sym typeface="Arial"/>
            </a:endParaRPr>
          </a:p>
          <a:p>
            <a:pPr marL="457200" lvl="0" indent="-336550" algn="l" rtl="0">
              <a:lnSpc>
                <a:spcPct val="100000"/>
              </a:lnSpc>
              <a:spcBef>
                <a:spcPts val="0"/>
              </a:spcBef>
              <a:spcAft>
                <a:spcPts val="0"/>
              </a:spcAft>
              <a:buClr>
                <a:srgbClr val="000000"/>
              </a:buClr>
              <a:buSzPts val="1700"/>
              <a:buFont typeface="Arial"/>
              <a:buChar char="●"/>
            </a:pPr>
            <a:r>
              <a:rPr lang="en" b="1">
                <a:latin typeface="Arial"/>
                <a:ea typeface="Arial"/>
                <a:cs typeface="Arial"/>
                <a:sym typeface="Arial"/>
              </a:rPr>
              <a:t>Physical Reactions</a:t>
            </a:r>
            <a:endParaRPr b="1">
              <a:latin typeface="Arial"/>
              <a:ea typeface="Arial"/>
              <a:cs typeface="Arial"/>
              <a:sym typeface="Arial"/>
            </a:endParaRPr>
          </a:p>
          <a:p>
            <a:pPr marL="1371600" lvl="1" indent="-317500" algn="l" rtl="0">
              <a:lnSpc>
                <a:spcPct val="100000"/>
              </a:lnSpc>
              <a:spcBef>
                <a:spcPts val="0"/>
              </a:spcBef>
              <a:spcAft>
                <a:spcPts val="0"/>
              </a:spcAft>
              <a:buClr>
                <a:srgbClr val="000000"/>
              </a:buClr>
              <a:buSzPts val="1400"/>
              <a:buFont typeface="Arial"/>
              <a:buChar char="○"/>
            </a:pPr>
            <a:r>
              <a:rPr lang="en">
                <a:latin typeface="Arial"/>
                <a:ea typeface="Arial"/>
                <a:cs typeface="Arial"/>
                <a:sym typeface="Arial"/>
              </a:rPr>
              <a:t>Sleep disturbances</a:t>
            </a:r>
            <a:endParaRPr>
              <a:latin typeface="Arial"/>
              <a:ea typeface="Arial"/>
              <a:cs typeface="Arial"/>
              <a:sym typeface="Arial"/>
            </a:endParaRPr>
          </a:p>
          <a:p>
            <a:pPr marL="1371600" lvl="1" indent="-317500" algn="l" rtl="0">
              <a:lnSpc>
                <a:spcPct val="100000"/>
              </a:lnSpc>
              <a:spcBef>
                <a:spcPts val="0"/>
              </a:spcBef>
              <a:spcAft>
                <a:spcPts val="0"/>
              </a:spcAft>
              <a:buClr>
                <a:srgbClr val="000000"/>
              </a:buClr>
              <a:buSzPts val="1400"/>
              <a:buFont typeface="Arial"/>
              <a:buChar char="○"/>
            </a:pPr>
            <a:r>
              <a:rPr lang="en">
                <a:latin typeface="Arial"/>
                <a:ea typeface="Arial"/>
                <a:cs typeface="Arial"/>
                <a:sym typeface="Arial"/>
              </a:rPr>
              <a:t>Crying</a:t>
            </a:r>
            <a:endParaRPr>
              <a:latin typeface="Arial"/>
              <a:ea typeface="Arial"/>
              <a:cs typeface="Arial"/>
              <a:sym typeface="Arial"/>
            </a:endParaRPr>
          </a:p>
          <a:p>
            <a:pPr marL="1371600" lvl="1" indent="-317500" algn="l" rtl="0">
              <a:lnSpc>
                <a:spcPct val="100000"/>
              </a:lnSpc>
              <a:spcBef>
                <a:spcPts val="0"/>
              </a:spcBef>
              <a:spcAft>
                <a:spcPts val="0"/>
              </a:spcAft>
              <a:buClr>
                <a:srgbClr val="000000"/>
              </a:buClr>
              <a:buSzPts val="1400"/>
              <a:buFont typeface="Arial"/>
              <a:buChar char="○"/>
            </a:pPr>
            <a:r>
              <a:rPr lang="en">
                <a:latin typeface="Arial"/>
                <a:ea typeface="Arial"/>
                <a:cs typeface="Arial"/>
                <a:sym typeface="Arial"/>
              </a:rPr>
              <a:t>Lack of energy</a:t>
            </a:r>
            <a:endParaRPr>
              <a:latin typeface="Arial"/>
              <a:ea typeface="Arial"/>
              <a:cs typeface="Arial"/>
              <a:sym typeface="Arial"/>
            </a:endParaRPr>
          </a:p>
          <a:p>
            <a:pPr marL="1371600" lvl="1" indent="-317500" algn="l" rtl="0">
              <a:lnSpc>
                <a:spcPct val="100000"/>
              </a:lnSpc>
              <a:spcBef>
                <a:spcPts val="0"/>
              </a:spcBef>
              <a:spcAft>
                <a:spcPts val="0"/>
              </a:spcAft>
              <a:buClr>
                <a:srgbClr val="000000"/>
              </a:buClr>
              <a:buSzPts val="1400"/>
              <a:buFont typeface="Arial"/>
              <a:buChar char="○"/>
            </a:pPr>
            <a:r>
              <a:rPr lang="en">
                <a:latin typeface="Arial"/>
                <a:ea typeface="Arial"/>
                <a:cs typeface="Arial"/>
                <a:sym typeface="Arial"/>
              </a:rPr>
              <a:t>Headache</a:t>
            </a:r>
            <a:endParaRPr>
              <a:latin typeface="Arial"/>
              <a:ea typeface="Arial"/>
              <a:cs typeface="Arial"/>
              <a:sym typeface="Arial"/>
            </a:endParaRPr>
          </a:p>
          <a:p>
            <a:pPr marL="1371600" lvl="1" indent="-317500" algn="l" rtl="0">
              <a:lnSpc>
                <a:spcPct val="100000"/>
              </a:lnSpc>
              <a:spcBef>
                <a:spcPts val="0"/>
              </a:spcBef>
              <a:spcAft>
                <a:spcPts val="0"/>
              </a:spcAft>
              <a:buClr>
                <a:srgbClr val="000000"/>
              </a:buClr>
              <a:buSzPts val="1400"/>
              <a:buFont typeface="Arial"/>
              <a:buChar char="○"/>
            </a:pPr>
            <a:r>
              <a:rPr lang="en">
                <a:latin typeface="Arial"/>
                <a:ea typeface="Arial"/>
                <a:cs typeface="Arial"/>
                <a:sym typeface="Arial"/>
              </a:rPr>
              <a:t>Social Withdrawal</a:t>
            </a:r>
            <a:endParaRPr>
              <a:latin typeface="Arial"/>
              <a:ea typeface="Arial"/>
              <a:cs typeface="Arial"/>
              <a:sym typeface="Arial"/>
            </a:endParaRPr>
          </a:p>
          <a:p>
            <a:pPr marL="0" lvl="0" indent="0" algn="l" rtl="0">
              <a:lnSpc>
                <a:spcPct val="100000"/>
              </a:lnSpc>
              <a:spcBef>
                <a:spcPts val="0"/>
              </a:spcBef>
              <a:spcAft>
                <a:spcPts val="0"/>
              </a:spcAft>
              <a:buNone/>
            </a:pPr>
            <a:endParaRPr>
              <a:latin typeface="Arial"/>
              <a:ea typeface="Arial"/>
              <a:cs typeface="Arial"/>
              <a:sym typeface="Arial"/>
            </a:endParaRPr>
          </a:p>
          <a:p>
            <a:pPr marL="457200" lvl="0" indent="-330200" algn="l" rtl="0">
              <a:lnSpc>
                <a:spcPct val="100000"/>
              </a:lnSpc>
              <a:spcBef>
                <a:spcPts val="0"/>
              </a:spcBef>
              <a:spcAft>
                <a:spcPts val="0"/>
              </a:spcAft>
              <a:buSzPts val="1600"/>
              <a:buFont typeface="Arial"/>
              <a:buChar char="●"/>
            </a:pPr>
            <a:r>
              <a:rPr lang="en" b="1">
                <a:latin typeface="Arial"/>
                <a:ea typeface="Arial"/>
                <a:cs typeface="Arial"/>
                <a:sym typeface="Arial"/>
              </a:rPr>
              <a:t>Cognitive Reactions</a:t>
            </a:r>
            <a:endParaRPr b="1">
              <a:latin typeface="Arial"/>
              <a:ea typeface="Arial"/>
              <a:cs typeface="Arial"/>
              <a:sym typeface="Arial"/>
            </a:endParaRPr>
          </a:p>
          <a:p>
            <a:pPr marL="1350000" lvl="1" indent="-317500" algn="l" rtl="0">
              <a:lnSpc>
                <a:spcPct val="100000"/>
              </a:lnSpc>
              <a:spcBef>
                <a:spcPts val="0"/>
              </a:spcBef>
              <a:spcAft>
                <a:spcPts val="0"/>
              </a:spcAft>
              <a:buSzPts val="1400"/>
              <a:buFont typeface="Arial"/>
              <a:buChar char="○"/>
            </a:pPr>
            <a:r>
              <a:rPr lang="en">
                <a:latin typeface="Arial"/>
                <a:ea typeface="Arial"/>
                <a:cs typeface="Arial"/>
                <a:sym typeface="Arial"/>
              </a:rPr>
              <a:t>Confusion</a:t>
            </a:r>
            <a:endParaRPr>
              <a:latin typeface="Arial"/>
              <a:ea typeface="Arial"/>
              <a:cs typeface="Arial"/>
              <a:sym typeface="Arial"/>
            </a:endParaRPr>
          </a:p>
          <a:p>
            <a:pPr marL="1350000" lvl="1" indent="-317500" algn="l" rtl="0">
              <a:lnSpc>
                <a:spcPct val="100000"/>
              </a:lnSpc>
              <a:spcBef>
                <a:spcPts val="0"/>
              </a:spcBef>
              <a:spcAft>
                <a:spcPts val="0"/>
              </a:spcAft>
              <a:buSzPts val="1400"/>
              <a:buFont typeface="Arial"/>
              <a:buChar char="○"/>
            </a:pPr>
            <a:r>
              <a:rPr lang="en">
                <a:latin typeface="Arial"/>
                <a:ea typeface="Arial"/>
                <a:cs typeface="Arial"/>
                <a:sym typeface="Arial"/>
              </a:rPr>
              <a:t>Distractibility</a:t>
            </a:r>
            <a:endParaRPr>
              <a:latin typeface="Arial"/>
              <a:ea typeface="Arial"/>
              <a:cs typeface="Arial"/>
              <a:sym typeface="Arial"/>
            </a:endParaRPr>
          </a:p>
          <a:p>
            <a:pPr marL="1350000" lvl="1" indent="-317500" algn="l" rtl="0">
              <a:lnSpc>
                <a:spcPct val="100000"/>
              </a:lnSpc>
              <a:spcBef>
                <a:spcPts val="0"/>
              </a:spcBef>
              <a:spcAft>
                <a:spcPts val="0"/>
              </a:spcAft>
              <a:buSzPts val="1400"/>
              <a:buFont typeface="Arial"/>
              <a:buChar char="○"/>
            </a:pPr>
            <a:r>
              <a:rPr lang="en">
                <a:latin typeface="Arial"/>
                <a:ea typeface="Arial"/>
                <a:cs typeface="Arial"/>
                <a:sym typeface="Arial"/>
              </a:rPr>
              <a:t>Inability to make decisions</a:t>
            </a:r>
            <a:endParaRPr>
              <a:latin typeface="Arial"/>
              <a:ea typeface="Arial"/>
              <a:cs typeface="Arial"/>
              <a:sym typeface="Arial"/>
            </a:endParaRPr>
          </a:p>
          <a:p>
            <a:pPr marL="1350000" lvl="1" indent="-317500" algn="l" rtl="0">
              <a:lnSpc>
                <a:spcPct val="100000"/>
              </a:lnSpc>
              <a:spcBef>
                <a:spcPts val="0"/>
              </a:spcBef>
              <a:spcAft>
                <a:spcPts val="0"/>
              </a:spcAft>
              <a:buSzPts val="1400"/>
              <a:buFont typeface="Arial"/>
              <a:buChar char="○"/>
            </a:pPr>
            <a:r>
              <a:rPr lang="en">
                <a:latin typeface="Arial"/>
                <a:ea typeface="Arial"/>
                <a:cs typeface="Arial"/>
                <a:sym typeface="Arial"/>
              </a:rPr>
              <a:t>Feelings of unreality</a:t>
            </a:r>
            <a:endParaRPr>
              <a:latin typeface="Arial"/>
              <a:ea typeface="Arial"/>
              <a:cs typeface="Arial"/>
              <a:sym typeface="Arial"/>
            </a:endParaRPr>
          </a:p>
          <a:p>
            <a:pPr marL="1350000" lvl="1" indent="-317500" algn="l" rtl="0">
              <a:lnSpc>
                <a:spcPct val="100000"/>
              </a:lnSpc>
              <a:spcBef>
                <a:spcPts val="0"/>
              </a:spcBef>
              <a:spcAft>
                <a:spcPts val="0"/>
              </a:spcAft>
              <a:buSzPts val="1400"/>
              <a:buFont typeface="Arial"/>
              <a:buChar char="○"/>
            </a:pPr>
            <a:r>
              <a:rPr lang="en">
                <a:latin typeface="Arial"/>
                <a:ea typeface="Arial"/>
                <a:cs typeface="Arial"/>
                <a:sym typeface="Arial"/>
              </a:rPr>
              <a:t>Search for meaning</a:t>
            </a:r>
            <a:endParaRPr>
              <a:latin typeface="Arial"/>
              <a:ea typeface="Arial"/>
              <a:cs typeface="Arial"/>
              <a:sym typeface="Arial"/>
            </a:endParaRPr>
          </a:p>
          <a:p>
            <a:pPr marL="0" lvl="0" indent="0" algn="l" rtl="0">
              <a:lnSpc>
                <a:spcPct val="100000"/>
              </a:lnSpc>
              <a:spcBef>
                <a:spcPts val="0"/>
              </a:spcBef>
              <a:spcAft>
                <a:spcPts val="0"/>
              </a:spcAft>
              <a:buNone/>
            </a:pPr>
            <a:endParaRPr sz="1100">
              <a:latin typeface="Arial"/>
              <a:ea typeface="Arial"/>
              <a:cs typeface="Arial"/>
              <a:sym typeface="Arial"/>
            </a:endParaRPr>
          </a:p>
          <a:p>
            <a:pPr marL="0" lvl="0" indent="0" algn="l" rtl="0">
              <a:lnSpc>
                <a:spcPct val="100000"/>
              </a:lnSpc>
              <a:spcBef>
                <a:spcPts val="0"/>
              </a:spcBef>
              <a:spcAft>
                <a:spcPts val="0"/>
              </a:spcAft>
              <a:buNone/>
            </a:pPr>
            <a:r>
              <a:rPr lang="en" sz="1100">
                <a:latin typeface="Arial"/>
                <a:ea typeface="Arial"/>
                <a:cs typeface="Arial"/>
                <a:sym typeface="Arial"/>
              </a:rPr>
              <a:t>* this is not a complete list</a:t>
            </a:r>
            <a:endParaRPr sz="1100">
              <a:latin typeface="Arial"/>
              <a:ea typeface="Arial"/>
              <a:cs typeface="Arial"/>
              <a:sym typeface="Arial"/>
            </a:endParaRPr>
          </a:p>
          <a:p>
            <a:pPr marL="0" lvl="0" indent="0" algn="l" rtl="0">
              <a:lnSpc>
                <a:spcPct val="100000"/>
              </a:lnSpc>
              <a:spcBef>
                <a:spcPts val="0"/>
              </a:spcBef>
              <a:spcAft>
                <a:spcPts val="0"/>
              </a:spcAft>
              <a:buNone/>
            </a:pPr>
            <a:endParaRPr sz="13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4"/>
          <p:cNvSpPr txBox="1">
            <a:spLocks noGrp="1"/>
          </p:cNvSpPr>
          <p:nvPr>
            <p:ph type="title"/>
          </p:nvPr>
        </p:nvSpPr>
        <p:spPr>
          <a:xfrm>
            <a:off x="1508450" y="373625"/>
            <a:ext cx="4197900"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Living Well with Grief</a:t>
            </a:r>
            <a:endParaRPr/>
          </a:p>
        </p:txBody>
      </p:sp>
      <p:sp>
        <p:nvSpPr>
          <p:cNvPr id="264" name="Google Shape;264;p44"/>
          <p:cNvSpPr txBox="1"/>
          <p:nvPr/>
        </p:nvSpPr>
        <p:spPr>
          <a:xfrm>
            <a:off x="740975" y="1774750"/>
            <a:ext cx="7931700" cy="3004500"/>
          </a:xfrm>
          <a:prstGeom prst="rect">
            <a:avLst/>
          </a:prstGeom>
          <a:noFill/>
          <a:ln>
            <a:noFill/>
          </a:ln>
        </p:spPr>
        <p:txBody>
          <a:bodyPr spcFirstLastPara="1" wrap="square" lIns="91425" tIns="91425" rIns="91425" bIns="91425" anchor="t" anchorCtr="0">
            <a:noAutofit/>
          </a:bodyPr>
          <a:lstStyle/>
          <a:p>
            <a:pPr marL="457200" lvl="0" indent="-330200" algn="l" rtl="0">
              <a:lnSpc>
                <a:spcPct val="150000"/>
              </a:lnSpc>
              <a:spcBef>
                <a:spcPts val="0"/>
              </a:spcBef>
              <a:spcAft>
                <a:spcPts val="0"/>
              </a:spcAft>
              <a:buClr>
                <a:schemeClr val="accent1"/>
              </a:buClr>
              <a:buSzPts val="1600"/>
              <a:buChar char="●"/>
            </a:pPr>
            <a:r>
              <a:rPr lang="en" sz="1600">
                <a:solidFill>
                  <a:schemeClr val="accent1"/>
                </a:solidFill>
              </a:rPr>
              <a:t>Grief is unique and ongoing</a:t>
            </a:r>
            <a:endParaRPr sz="1600">
              <a:solidFill>
                <a:schemeClr val="accent1"/>
              </a:solidFill>
            </a:endParaRPr>
          </a:p>
          <a:p>
            <a:pPr marL="457200" lvl="0" indent="-330200" algn="l" rtl="0">
              <a:lnSpc>
                <a:spcPct val="150000"/>
              </a:lnSpc>
              <a:spcBef>
                <a:spcPts val="0"/>
              </a:spcBef>
              <a:spcAft>
                <a:spcPts val="0"/>
              </a:spcAft>
              <a:buClr>
                <a:schemeClr val="accent1"/>
              </a:buClr>
              <a:buSzPts val="1600"/>
              <a:buChar char="●"/>
            </a:pPr>
            <a:r>
              <a:rPr lang="en" sz="1600">
                <a:solidFill>
                  <a:schemeClr val="accent1"/>
                </a:solidFill>
              </a:rPr>
              <a:t>It’s about learning to live with and manage your grief over time</a:t>
            </a:r>
            <a:endParaRPr sz="1600">
              <a:solidFill>
                <a:schemeClr val="accent1"/>
              </a:solidFill>
            </a:endParaRPr>
          </a:p>
          <a:p>
            <a:pPr marL="457200" lvl="0" indent="-330200" algn="l" rtl="0">
              <a:lnSpc>
                <a:spcPct val="150000"/>
              </a:lnSpc>
              <a:spcBef>
                <a:spcPts val="0"/>
              </a:spcBef>
              <a:spcAft>
                <a:spcPts val="0"/>
              </a:spcAft>
              <a:buClr>
                <a:schemeClr val="accent1"/>
              </a:buClr>
              <a:buSzPts val="1600"/>
              <a:buChar char="●"/>
            </a:pPr>
            <a:r>
              <a:rPr lang="en" sz="1600">
                <a:solidFill>
                  <a:schemeClr val="accent1"/>
                </a:solidFill>
              </a:rPr>
              <a:t>It’s about moving forward through connection</a:t>
            </a:r>
            <a:endParaRPr sz="1600">
              <a:solidFill>
                <a:schemeClr val="accent1"/>
              </a:solidFill>
            </a:endParaRPr>
          </a:p>
          <a:p>
            <a:pPr marL="457200" lvl="0" indent="-330200" algn="l" rtl="0">
              <a:lnSpc>
                <a:spcPct val="150000"/>
              </a:lnSpc>
              <a:spcBef>
                <a:spcPts val="0"/>
              </a:spcBef>
              <a:spcAft>
                <a:spcPts val="0"/>
              </a:spcAft>
              <a:buClr>
                <a:schemeClr val="accent1"/>
              </a:buClr>
              <a:buSzPts val="1600"/>
              <a:buChar char="●"/>
            </a:pPr>
            <a:r>
              <a:rPr lang="en" sz="1600">
                <a:solidFill>
                  <a:schemeClr val="accent1"/>
                </a:solidFill>
              </a:rPr>
              <a:t>All feelings experienced are natural and valid - don’t dismiss</a:t>
            </a:r>
            <a:endParaRPr sz="1600">
              <a:solidFill>
                <a:schemeClr val="accent1"/>
              </a:solidFill>
            </a:endParaRPr>
          </a:p>
          <a:p>
            <a:pPr marL="457200" lvl="0" indent="-330200" algn="l" rtl="0">
              <a:lnSpc>
                <a:spcPct val="150000"/>
              </a:lnSpc>
              <a:spcBef>
                <a:spcPts val="0"/>
              </a:spcBef>
              <a:spcAft>
                <a:spcPts val="0"/>
              </a:spcAft>
              <a:buClr>
                <a:schemeClr val="accent1"/>
              </a:buClr>
              <a:buSzPts val="1600"/>
              <a:buChar char="●"/>
            </a:pPr>
            <a:r>
              <a:rPr lang="en" sz="1600">
                <a:solidFill>
                  <a:schemeClr val="accent1"/>
                </a:solidFill>
              </a:rPr>
              <a:t>Allow space for the emotions</a:t>
            </a:r>
            <a:endParaRPr sz="1600">
              <a:solidFill>
                <a:schemeClr val="accent1"/>
              </a:solidFill>
            </a:endParaRPr>
          </a:p>
          <a:p>
            <a:pPr marL="457200" lvl="0" indent="-330200" algn="l" rtl="0">
              <a:lnSpc>
                <a:spcPct val="150000"/>
              </a:lnSpc>
              <a:spcBef>
                <a:spcPts val="0"/>
              </a:spcBef>
              <a:spcAft>
                <a:spcPts val="0"/>
              </a:spcAft>
              <a:buClr>
                <a:schemeClr val="accent1"/>
              </a:buClr>
              <a:buSzPts val="1600"/>
              <a:buChar char="●"/>
            </a:pPr>
            <a:r>
              <a:rPr lang="en" sz="1600">
                <a:solidFill>
                  <a:schemeClr val="accent1"/>
                </a:solidFill>
              </a:rPr>
              <a:t>There are no “good” or “bad” feelings - honour them and do what is right for you</a:t>
            </a:r>
            <a:endParaRPr sz="1600">
              <a:solidFill>
                <a:schemeClr val="accen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45"/>
          <p:cNvSpPr txBox="1">
            <a:spLocks noGrp="1"/>
          </p:cNvSpPr>
          <p:nvPr>
            <p:ph type="title"/>
          </p:nvPr>
        </p:nvSpPr>
        <p:spPr>
          <a:xfrm>
            <a:off x="387275" y="0"/>
            <a:ext cx="6082200" cy="12561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The Dual Process Model of Coping with Bereavement</a:t>
            </a:r>
            <a:endParaRPr/>
          </a:p>
        </p:txBody>
      </p:sp>
      <p:pic>
        <p:nvPicPr>
          <p:cNvPr id="270" name="Google Shape;270;p45"/>
          <p:cNvPicPr preferRelativeResize="0"/>
          <p:nvPr/>
        </p:nvPicPr>
        <p:blipFill>
          <a:blip r:embed="rId3">
            <a:alphaModFix/>
          </a:blip>
          <a:stretch>
            <a:fillRect/>
          </a:stretch>
        </p:blipFill>
        <p:spPr>
          <a:xfrm>
            <a:off x="1686025" y="1358900"/>
            <a:ext cx="5771950" cy="3479800"/>
          </a:xfrm>
          <a:prstGeom prst="rect">
            <a:avLst/>
          </a:prstGeom>
          <a:noFill/>
          <a:ln>
            <a:noFill/>
          </a:ln>
        </p:spPr>
      </p:pic>
      <p:sp>
        <p:nvSpPr>
          <p:cNvPr id="271" name="Google Shape;271;p45"/>
          <p:cNvSpPr txBox="1"/>
          <p:nvPr/>
        </p:nvSpPr>
        <p:spPr>
          <a:xfrm>
            <a:off x="0" y="4724400"/>
            <a:ext cx="9169500" cy="415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500">
                <a:solidFill>
                  <a:schemeClr val="accent1"/>
                </a:solidFill>
              </a:rPr>
              <a:t> The Dual Process Model of Coping with Bereavement (Stroebe &amp; Schut, 1999).</a:t>
            </a:r>
            <a:endParaRPr sz="1500">
              <a:solidFill>
                <a:schemeClr val="accen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46"/>
          <p:cNvSpPr txBox="1">
            <a:spLocks noGrp="1"/>
          </p:cNvSpPr>
          <p:nvPr>
            <p:ph type="body" idx="1"/>
          </p:nvPr>
        </p:nvSpPr>
        <p:spPr>
          <a:xfrm>
            <a:off x="4644675" y="412500"/>
            <a:ext cx="4166400" cy="2266200"/>
          </a:xfrm>
          <a:prstGeom prst="rect">
            <a:avLst/>
          </a:prstGeom>
        </p:spPr>
        <p:txBody>
          <a:bodyPr spcFirstLastPara="1" wrap="square" lIns="91425" tIns="91425" rIns="91425" bIns="91425" anchor="ctr" anchorCtr="0">
            <a:noAutofit/>
          </a:bodyPr>
          <a:lstStyle/>
          <a:p>
            <a:pPr marL="457200" marR="0" lvl="0" indent="-330200" algn="l" rtl="0">
              <a:lnSpc>
                <a:spcPct val="115000"/>
              </a:lnSpc>
              <a:spcBef>
                <a:spcPts val="1000"/>
              </a:spcBef>
              <a:spcAft>
                <a:spcPts val="0"/>
              </a:spcAft>
              <a:buClr>
                <a:schemeClr val="accent1"/>
              </a:buClr>
              <a:buSzPts val="1600"/>
              <a:buFont typeface="Arial"/>
              <a:buChar char="●"/>
            </a:pPr>
            <a:r>
              <a:rPr lang="en">
                <a:latin typeface="Arial"/>
                <a:ea typeface="Arial"/>
                <a:cs typeface="Arial"/>
                <a:sym typeface="Arial"/>
              </a:rPr>
              <a:t>Rest and good sleep</a:t>
            </a:r>
            <a:endParaRPr>
              <a:latin typeface="Arial"/>
              <a:ea typeface="Arial"/>
              <a:cs typeface="Arial"/>
              <a:sym typeface="Arial"/>
            </a:endParaRPr>
          </a:p>
          <a:p>
            <a:pPr marL="457200" marR="0" lvl="0" indent="-330200" algn="l" rtl="0">
              <a:lnSpc>
                <a:spcPct val="115000"/>
              </a:lnSpc>
              <a:spcBef>
                <a:spcPts val="1200"/>
              </a:spcBef>
              <a:spcAft>
                <a:spcPts val="0"/>
              </a:spcAft>
              <a:buClr>
                <a:schemeClr val="accent1"/>
              </a:buClr>
              <a:buSzPts val="1600"/>
              <a:buFont typeface="Arial"/>
              <a:buChar char="●"/>
            </a:pPr>
            <a:r>
              <a:rPr lang="en">
                <a:latin typeface="Arial"/>
                <a:ea typeface="Arial"/>
                <a:cs typeface="Arial"/>
                <a:sym typeface="Arial"/>
              </a:rPr>
              <a:t>Eat nourishing meals</a:t>
            </a:r>
            <a:endParaRPr>
              <a:latin typeface="Arial"/>
              <a:ea typeface="Arial"/>
              <a:cs typeface="Arial"/>
              <a:sym typeface="Arial"/>
            </a:endParaRPr>
          </a:p>
          <a:p>
            <a:pPr marL="457200" marR="0" lvl="0" indent="-330200" algn="l" rtl="0">
              <a:lnSpc>
                <a:spcPct val="115000"/>
              </a:lnSpc>
              <a:spcBef>
                <a:spcPts val="1200"/>
              </a:spcBef>
              <a:spcAft>
                <a:spcPts val="0"/>
              </a:spcAft>
              <a:buClr>
                <a:schemeClr val="accent1"/>
              </a:buClr>
              <a:buSzPts val="1600"/>
              <a:buFont typeface="Arial"/>
              <a:buChar char="●"/>
            </a:pPr>
            <a:r>
              <a:rPr lang="en">
                <a:latin typeface="Arial"/>
                <a:ea typeface="Arial"/>
                <a:cs typeface="Arial"/>
                <a:sym typeface="Arial"/>
              </a:rPr>
              <a:t>Stay physically active</a:t>
            </a:r>
            <a:endParaRPr>
              <a:latin typeface="Arial"/>
              <a:ea typeface="Arial"/>
              <a:cs typeface="Arial"/>
              <a:sym typeface="Arial"/>
            </a:endParaRPr>
          </a:p>
          <a:p>
            <a:pPr marL="457200" marR="0" lvl="0" indent="-330200" algn="l" rtl="0">
              <a:lnSpc>
                <a:spcPct val="115000"/>
              </a:lnSpc>
              <a:spcBef>
                <a:spcPts val="1000"/>
              </a:spcBef>
              <a:spcAft>
                <a:spcPts val="0"/>
              </a:spcAft>
              <a:buClr>
                <a:schemeClr val="accent1"/>
              </a:buClr>
              <a:buSzPts val="1600"/>
              <a:buFont typeface="Arial"/>
              <a:buChar char="●"/>
            </a:pPr>
            <a:r>
              <a:rPr lang="en">
                <a:latin typeface="Arial"/>
                <a:ea typeface="Arial"/>
                <a:cs typeface="Arial"/>
                <a:sym typeface="Arial"/>
              </a:rPr>
              <a:t>Connect with supportive people</a:t>
            </a:r>
            <a:endParaRPr>
              <a:latin typeface="Arial"/>
              <a:ea typeface="Arial"/>
              <a:cs typeface="Arial"/>
              <a:sym typeface="Arial"/>
            </a:endParaRPr>
          </a:p>
          <a:p>
            <a:pPr marL="457200" marR="0" lvl="0" indent="-330200" algn="l" rtl="0">
              <a:lnSpc>
                <a:spcPct val="115000"/>
              </a:lnSpc>
              <a:spcBef>
                <a:spcPts val="1000"/>
              </a:spcBef>
              <a:spcAft>
                <a:spcPts val="0"/>
              </a:spcAft>
              <a:buClr>
                <a:schemeClr val="accent1"/>
              </a:buClr>
              <a:buSzPts val="1600"/>
              <a:buFont typeface="Arial"/>
              <a:buChar char="●"/>
            </a:pPr>
            <a:r>
              <a:rPr lang="en">
                <a:latin typeface="Arial"/>
                <a:ea typeface="Arial"/>
                <a:cs typeface="Arial"/>
                <a:sym typeface="Arial"/>
              </a:rPr>
              <a:t>Allow yourself to feel emotions</a:t>
            </a:r>
            <a:endParaRPr/>
          </a:p>
          <a:p>
            <a:pPr marL="0" lvl="0" indent="0" algn="l" rtl="0">
              <a:lnSpc>
                <a:spcPct val="115000"/>
              </a:lnSpc>
              <a:spcBef>
                <a:spcPts val="1200"/>
              </a:spcBef>
              <a:spcAft>
                <a:spcPts val="0"/>
              </a:spcAft>
              <a:buNone/>
            </a:pPr>
            <a:endParaRPr/>
          </a:p>
        </p:txBody>
      </p:sp>
      <p:sp>
        <p:nvSpPr>
          <p:cNvPr id="277" name="Google Shape;277;p46"/>
          <p:cNvSpPr txBox="1">
            <a:spLocks noGrp="1"/>
          </p:cNvSpPr>
          <p:nvPr>
            <p:ph type="title"/>
          </p:nvPr>
        </p:nvSpPr>
        <p:spPr>
          <a:xfrm>
            <a:off x="0" y="1225375"/>
            <a:ext cx="4322700" cy="20031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
              <a:t>Self-care 🤍</a:t>
            </a:r>
            <a:endParaRPr/>
          </a:p>
          <a:p>
            <a:pPr marL="0" lvl="0" indent="0" algn="ctr" rtl="0">
              <a:lnSpc>
                <a:spcPct val="150000"/>
              </a:lnSpc>
              <a:spcBef>
                <a:spcPts val="0"/>
              </a:spcBef>
              <a:spcAft>
                <a:spcPts val="0"/>
              </a:spcAft>
              <a:buNone/>
            </a:pPr>
            <a:r>
              <a:rPr lang="en"/>
              <a:t>when times are tough</a:t>
            </a:r>
            <a:endParaRPr/>
          </a:p>
        </p:txBody>
      </p:sp>
      <p:pic>
        <p:nvPicPr>
          <p:cNvPr id="278" name="Google Shape;278;p46"/>
          <p:cNvPicPr preferRelativeResize="0"/>
          <p:nvPr/>
        </p:nvPicPr>
        <p:blipFill>
          <a:blip r:embed="rId3">
            <a:alphaModFix/>
          </a:blip>
          <a:stretch>
            <a:fillRect/>
          </a:stretch>
        </p:blipFill>
        <p:spPr>
          <a:xfrm>
            <a:off x="5830089" y="2462279"/>
            <a:ext cx="1795575" cy="25309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47"/>
          <p:cNvSpPr txBox="1">
            <a:spLocks noGrp="1"/>
          </p:cNvSpPr>
          <p:nvPr>
            <p:ph type="body" idx="1"/>
          </p:nvPr>
        </p:nvSpPr>
        <p:spPr>
          <a:xfrm>
            <a:off x="4708350" y="247000"/>
            <a:ext cx="4166400" cy="2464800"/>
          </a:xfrm>
          <a:prstGeom prst="rect">
            <a:avLst/>
          </a:prstGeom>
        </p:spPr>
        <p:txBody>
          <a:bodyPr spcFirstLastPara="1" wrap="square" lIns="91425" tIns="91425" rIns="91425" bIns="91425" anchor="ctr" anchorCtr="0">
            <a:noAutofit/>
          </a:bodyPr>
          <a:lstStyle/>
          <a:p>
            <a:pPr marL="457200" marR="0" lvl="0" indent="-330200" algn="l" rtl="0">
              <a:lnSpc>
                <a:spcPct val="115000"/>
              </a:lnSpc>
              <a:spcBef>
                <a:spcPts val="1000"/>
              </a:spcBef>
              <a:spcAft>
                <a:spcPts val="0"/>
              </a:spcAft>
              <a:buClr>
                <a:schemeClr val="accent1"/>
              </a:buClr>
              <a:buSzPts val="1600"/>
              <a:buFont typeface="Arial"/>
              <a:buChar char="●"/>
            </a:pPr>
            <a:r>
              <a:rPr lang="en" dirty="0">
                <a:latin typeface="Arial"/>
                <a:ea typeface="Arial"/>
                <a:cs typeface="Arial"/>
                <a:sym typeface="Arial"/>
              </a:rPr>
              <a:t>Talk about your feelings</a:t>
            </a:r>
            <a:endParaRPr dirty="0">
              <a:latin typeface="Arial"/>
              <a:ea typeface="Arial"/>
              <a:cs typeface="Arial"/>
              <a:sym typeface="Arial"/>
            </a:endParaRPr>
          </a:p>
          <a:p>
            <a:pPr marL="457200" marR="0" lvl="0" indent="-330200" algn="l" rtl="0">
              <a:lnSpc>
                <a:spcPct val="115000"/>
              </a:lnSpc>
              <a:spcBef>
                <a:spcPts val="1200"/>
              </a:spcBef>
              <a:spcAft>
                <a:spcPts val="0"/>
              </a:spcAft>
              <a:buClr>
                <a:schemeClr val="accent1"/>
              </a:buClr>
              <a:buSzPts val="1600"/>
              <a:buFont typeface="Arial"/>
              <a:buChar char="●"/>
            </a:pPr>
            <a:r>
              <a:rPr lang="en" dirty="0">
                <a:latin typeface="Arial"/>
                <a:ea typeface="Arial"/>
                <a:cs typeface="Arial"/>
                <a:sym typeface="Arial"/>
              </a:rPr>
              <a:t>Maintain routines and structure</a:t>
            </a:r>
            <a:endParaRPr dirty="0">
              <a:latin typeface="Arial"/>
              <a:ea typeface="Arial"/>
              <a:cs typeface="Arial"/>
              <a:sym typeface="Arial"/>
            </a:endParaRPr>
          </a:p>
          <a:p>
            <a:pPr marL="457200" marR="0" lvl="0" indent="-330200" algn="l" rtl="0">
              <a:lnSpc>
                <a:spcPct val="115000"/>
              </a:lnSpc>
              <a:spcBef>
                <a:spcPts val="1200"/>
              </a:spcBef>
              <a:spcAft>
                <a:spcPts val="0"/>
              </a:spcAft>
              <a:buClr>
                <a:schemeClr val="accent1"/>
              </a:buClr>
              <a:buSzPts val="1600"/>
              <a:buFont typeface="Arial"/>
              <a:buChar char="●"/>
            </a:pPr>
            <a:r>
              <a:rPr lang="en" dirty="0">
                <a:latin typeface="Arial"/>
                <a:ea typeface="Arial"/>
                <a:cs typeface="Arial"/>
                <a:sym typeface="Arial"/>
              </a:rPr>
              <a:t>Express through writing, art, or music</a:t>
            </a:r>
            <a:endParaRPr dirty="0">
              <a:latin typeface="Arial"/>
              <a:ea typeface="Arial"/>
              <a:cs typeface="Arial"/>
              <a:sym typeface="Arial"/>
            </a:endParaRPr>
          </a:p>
          <a:p>
            <a:pPr marL="457200" marR="0" lvl="0" indent="-330200" algn="l" rtl="0">
              <a:lnSpc>
                <a:spcPct val="115000"/>
              </a:lnSpc>
              <a:spcBef>
                <a:spcPts val="1200"/>
              </a:spcBef>
              <a:spcAft>
                <a:spcPts val="0"/>
              </a:spcAft>
              <a:buClr>
                <a:schemeClr val="accent1"/>
              </a:buClr>
              <a:buSzPts val="1600"/>
              <a:buFont typeface="Arial"/>
              <a:buChar char="●"/>
            </a:pPr>
            <a:r>
              <a:rPr lang="en" dirty="0">
                <a:latin typeface="Arial"/>
                <a:ea typeface="Arial"/>
                <a:cs typeface="Arial"/>
                <a:sym typeface="Arial"/>
              </a:rPr>
              <a:t>Spend time in nature or quiet reflection</a:t>
            </a:r>
            <a:endParaRPr dirty="0">
              <a:latin typeface="Arial"/>
              <a:ea typeface="Arial"/>
              <a:cs typeface="Arial"/>
              <a:sym typeface="Arial"/>
            </a:endParaRPr>
          </a:p>
          <a:p>
            <a:pPr marL="457200" marR="0" lvl="0" indent="-330200" algn="l" rtl="0">
              <a:lnSpc>
                <a:spcPct val="115000"/>
              </a:lnSpc>
              <a:spcBef>
                <a:spcPts val="1200"/>
              </a:spcBef>
              <a:spcAft>
                <a:spcPts val="0"/>
              </a:spcAft>
              <a:buClr>
                <a:schemeClr val="accent1"/>
              </a:buClr>
              <a:buSzPts val="1600"/>
              <a:buFont typeface="Arial"/>
              <a:buChar char="●"/>
            </a:pPr>
            <a:r>
              <a:rPr lang="en" dirty="0">
                <a:latin typeface="Arial"/>
                <a:ea typeface="Arial"/>
                <a:cs typeface="Arial"/>
                <a:sym typeface="Arial"/>
              </a:rPr>
              <a:t>Reach out for support when needed</a:t>
            </a:r>
          </a:p>
          <a:p>
            <a:pPr marL="457200" marR="0" lvl="0" indent="-330200" algn="l" rtl="0">
              <a:lnSpc>
                <a:spcPct val="115000"/>
              </a:lnSpc>
              <a:spcBef>
                <a:spcPts val="1200"/>
              </a:spcBef>
              <a:spcAft>
                <a:spcPts val="0"/>
              </a:spcAft>
              <a:buClr>
                <a:schemeClr val="accent1"/>
              </a:buClr>
              <a:buSzPts val="1600"/>
              <a:buFont typeface="Arial"/>
              <a:buChar char="●"/>
            </a:pPr>
            <a:r>
              <a:rPr lang="en" dirty="0">
                <a:latin typeface="Arial"/>
                <a:ea typeface="Arial"/>
                <a:cs typeface="Arial"/>
                <a:sym typeface="Arial"/>
              </a:rPr>
              <a:t>SLOW DOWN</a:t>
            </a:r>
            <a:endParaRPr dirty="0">
              <a:latin typeface="Arial"/>
              <a:ea typeface="Arial"/>
              <a:cs typeface="Arial"/>
              <a:sym typeface="Arial"/>
            </a:endParaRPr>
          </a:p>
        </p:txBody>
      </p:sp>
      <p:sp>
        <p:nvSpPr>
          <p:cNvPr id="284" name="Google Shape;284;p47"/>
          <p:cNvSpPr txBox="1">
            <a:spLocks noGrp="1"/>
          </p:cNvSpPr>
          <p:nvPr>
            <p:ph type="title"/>
          </p:nvPr>
        </p:nvSpPr>
        <p:spPr>
          <a:xfrm>
            <a:off x="0" y="1225375"/>
            <a:ext cx="4322700" cy="2003100"/>
          </a:xfrm>
          <a:prstGeom prst="rect">
            <a:avLst/>
          </a:prstGeom>
        </p:spPr>
        <p:txBody>
          <a:bodyPr spcFirstLastPara="1" wrap="square" lIns="91425" tIns="91425" rIns="91425" bIns="91425" anchor="t" anchorCtr="0">
            <a:noAutofit/>
          </a:bodyPr>
          <a:lstStyle/>
          <a:p>
            <a:pPr marL="0" lvl="0" indent="0" algn="ctr" rtl="0">
              <a:lnSpc>
                <a:spcPct val="150000"/>
              </a:lnSpc>
              <a:spcBef>
                <a:spcPts val="0"/>
              </a:spcBef>
              <a:spcAft>
                <a:spcPts val="0"/>
              </a:spcAft>
              <a:buNone/>
            </a:pPr>
            <a:r>
              <a:rPr lang="en"/>
              <a:t>Coping</a:t>
            </a:r>
            <a:endParaRPr/>
          </a:p>
          <a:p>
            <a:pPr marL="0" lvl="0" indent="0" algn="ctr" rtl="0">
              <a:lnSpc>
                <a:spcPct val="150000"/>
              </a:lnSpc>
              <a:spcBef>
                <a:spcPts val="0"/>
              </a:spcBef>
              <a:spcAft>
                <a:spcPts val="0"/>
              </a:spcAft>
              <a:buNone/>
            </a:pPr>
            <a:r>
              <a:rPr lang="en"/>
              <a:t>when times are tough</a:t>
            </a:r>
            <a:endParaRPr/>
          </a:p>
        </p:txBody>
      </p:sp>
      <p:pic>
        <p:nvPicPr>
          <p:cNvPr id="285" name="Google Shape;285;p47"/>
          <p:cNvPicPr preferRelativeResize="0"/>
          <p:nvPr/>
        </p:nvPicPr>
        <p:blipFill>
          <a:blip r:embed="rId3">
            <a:alphaModFix/>
          </a:blip>
          <a:stretch>
            <a:fillRect/>
          </a:stretch>
        </p:blipFill>
        <p:spPr>
          <a:xfrm>
            <a:off x="5104299" y="3380200"/>
            <a:ext cx="3374500" cy="14288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8"/>
          <p:cNvSpPr txBox="1">
            <a:spLocks noGrp="1"/>
          </p:cNvSpPr>
          <p:nvPr>
            <p:ph type="title"/>
          </p:nvPr>
        </p:nvSpPr>
        <p:spPr>
          <a:xfrm>
            <a:off x="303563" y="1134550"/>
            <a:ext cx="3706500" cy="250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When extra help may be needed in grief</a:t>
            </a:r>
            <a:endParaRPr/>
          </a:p>
        </p:txBody>
      </p:sp>
      <p:sp>
        <p:nvSpPr>
          <p:cNvPr id="291" name="Google Shape;291;p48"/>
          <p:cNvSpPr txBox="1">
            <a:spLocks noGrp="1"/>
          </p:cNvSpPr>
          <p:nvPr>
            <p:ph type="body" idx="1"/>
          </p:nvPr>
        </p:nvSpPr>
        <p:spPr>
          <a:xfrm>
            <a:off x="4644662" y="260701"/>
            <a:ext cx="4166400" cy="2508900"/>
          </a:xfrm>
          <a:prstGeom prst="rect">
            <a:avLst/>
          </a:prstGeom>
        </p:spPr>
        <p:txBody>
          <a:bodyPr spcFirstLastPara="1" wrap="square" lIns="91425" tIns="91425" rIns="91425" bIns="91425" anchor="t" anchorCtr="0">
            <a:noAutofit/>
          </a:bodyPr>
          <a:lstStyle/>
          <a:p>
            <a:pPr marL="457200" marR="0" lvl="0" indent="-330200" algn="l" rtl="0">
              <a:lnSpc>
                <a:spcPct val="115000"/>
              </a:lnSpc>
              <a:spcBef>
                <a:spcPts val="1000"/>
              </a:spcBef>
              <a:spcAft>
                <a:spcPts val="0"/>
              </a:spcAft>
              <a:buClr>
                <a:schemeClr val="accent1"/>
              </a:buClr>
              <a:buSzPts val="1600"/>
              <a:buFont typeface="Arial"/>
              <a:buChar char="●"/>
            </a:pPr>
            <a:r>
              <a:rPr lang="en" dirty="0">
                <a:latin typeface="Arial"/>
                <a:ea typeface="Arial"/>
                <a:cs typeface="Arial"/>
                <a:sym typeface="Arial"/>
              </a:rPr>
              <a:t>Struggling with daily life</a:t>
            </a:r>
            <a:endParaRPr dirty="0">
              <a:latin typeface="Arial"/>
              <a:ea typeface="Arial"/>
              <a:cs typeface="Arial"/>
              <a:sym typeface="Arial"/>
            </a:endParaRPr>
          </a:p>
          <a:p>
            <a:pPr marL="457200" marR="0" lvl="0" indent="-330200" algn="l" rtl="0">
              <a:lnSpc>
                <a:spcPct val="115000"/>
              </a:lnSpc>
              <a:spcBef>
                <a:spcPts val="1200"/>
              </a:spcBef>
              <a:spcAft>
                <a:spcPts val="0"/>
              </a:spcAft>
              <a:buClr>
                <a:schemeClr val="accent1"/>
              </a:buClr>
              <a:buSzPts val="1600"/>
              <a:buFont typeface="Arial"/>
              <a:buChar char="●"/>
            </a:pPr>
            <a:r>
              <a:rPr lang="en" dirty="0">
                <a:latin typeface="Arial"/>
                <a:ea typeface="Arial"/>
                <a:cs typeface="Arial"/>
                <a:sym typeface="Arial"/>
              </a:rPr>
              <a:t>Intense or prolonged emotions</a:t>
            </a:r>
            <a:endParaRPr dirty="0">
              <a:latin typeface="Arial"/>
              <a:ea typeface="Arial"/>
              <a:cs typeface="Arial"/>
              <a:sym typeface="Arial"/>
            </a:endParaRPr>
          </a:p>
          <a:p>
            <a:pPr marL="457200" marR="0" lvl="0" indent="-330200" algn="l" rtl="0">
              <a:lnSpc>
                <a:spcPct val="115000"/>
              </a:lnSpc>
              <a:spcBef>
                <a:spcPts val="1200"/>
              </a:spcBef>
              <a:spcAft>
                <a:spcPts val="0"/>
              </a:spcAft>
              <a:buClr>
                <a:schemeClr val="accent1"/>
              </a:buClr>
              <a:buSzPts val="1600"/>
              <a:buFont typeface="Arial"/>
              <a:buChar char="●"/>
            </a:pPr>
            <a:r>
              <a:rPr lang="en" dirty="0">
                <a:latin typeface="Arial"/>
                <a:ea typeface="Arial"/>
                <a:cs typeface="Arial"/>
                <a:sym typeface="Arial"/>
              </a:rPr>
              <a:t>Withdrawing or isolating</a:t>
            </a:r>
            <a:endParaRPr dirty="0">
              <a:latin typeface="Arial"/>
              <a:ea typeface="Arial"/>
              <a:cs typeface="Arial"/>
              <a:sym typeface="Arial"/>
            </a:endParaRPr>
          </a:p>
          <a:p>
            <a:pPr marL="457200" marR="0" lvl="0" indent="-330200" algn="l" rtl="0">
              <a:lnSpc>
                <a:spcPct val="115000"/>
              </a:lnSpc>
              <a:spcBef>
                <a:spcPts val="1200"/>
              </a:spcBef>
              <a:spcAft>
                <a:spcPts val="0"/>
              </a:spcAft>
              <a:buClr>
                <a:schemeClr val="accent1"/>
              </a:buClr>
              <a:buSzPts val="1600"/>
              <a:buFont typeface="Arial"/>
              <a:buChar char="●"/>
            </a:pPr>
            <a:r>
              <a:rPr lang="en" dirty="0">
                <a:latin typeface="Arial"/>
                <a:ea typeface="Arial"/>
                <a:cs typeface="Arial"/>
                <a:sym typeface="Arial"/>
              </a:rPr>
              <a:t>Harmful coping behaviors</a:t>
            </a:r>
            <a:endParaRPr dirty="0">
              <a:latin typeface="Arial"/>
              <a:ea typeface="Arial"/>
              <a:cs typeface="Arial"/>
              <a:sym typeface="Arial"/>
            </a:endParaRPr>
          </a:p>
          <a:p>
            <a:pPr marL="457200" marR="0" lvl="0" indent="-330200" algn="l" rtl="0">
              <a:lnSpc>
                <a:spcPct val="115000"/>
              </a:lnSpc>
              <a:spcBef>
                <a:spcPts val="1200"/>
              </a:spcBef>
              <a:spcAft>
                <a:spcPts val="0"/>
              </a:spcAft>
              <a:buClr>
                <a:schemeClr val="accent1"/>
              </a:buClr>
              <a:buSzPts val="1600"/>
              <a:buFont typeface="Arial"/>
              <a:buChar char="●"/>
            </a:pPr>
            <a:r>
              <a:rPr lang="en" dirty="0">
                <a:latin typeface="Arial"/>
                <a:ea typeface="Arial"/>
                <a:cs typeface="Arial"/>
                <a:sym typeface="Arial"/>
              </a:rPr>
              <a:t>Thoughts of hopelessness/self-harm</a:t>
            </a:r>
            <a:endParaRPr dirty="0">
              <a:latin typeface="Arial"/>
              <a:ea typeface="Arial"/>
              <a:cs typeface="Arial"/>
              <a:sym typeface="Arial"/>
            </a:endParaRPr>
          </a:p>
          <a:p>
            <a:pPr marL="457200" marR="0" lvl="0" indent="-330200" algn="l" rtl="0">
              <a:lnSpc>
                <a:spcPct val="115000"/>
              </a:lnSpc>
              <a:spcBef>
                <a:spcPts val="1200"/>
              </a:spcBef>
              <a:spcAft>
                <a:spcPts val="1200"/>
              </a:spcAft>
              <a:buClr>
                <a:srgbClr val="000000"/>
              </a:buClr>
              <a:buSzPts val="1600"/>
              <a:buFont typeface="Arial"/>
              <a:buChar char="●"/>
            </a:pPr>
            <a:r>
              <a:rPr lang="en" dirty="0">
                <a:latin typeface="Arial"/>
                <a:ea typeface="Arial"/>
                <a:cs typeface="Arial"/>
                <a:sym typeface="Arial"/>
              </a:rPr>
              <a:t>See it or worried? Say something!</a:t>
            </a:r>
            <a:endParaRPr dirty="0">
              <a:latin typeface="Arial"/>
              <a:ea typeface="Arial"/>
              <a:cs typeface="Arial"/>
              <a:sym typeface="Arial"/>
            </a:endParaRPr>
          </a:p>
        </p:txBody>
      </p:sp>
      <p:pic>
        <p:nvPicPr>
          <p:cNvPr id="292" name="Google Shape;292;p48"/>
          <p:cNvPicPr preferRelativeResize="0"/>
          <p:nvPr/>
        </p:nvPicPr>
        <p:blipFill>
          <a:blip r:embed="rId3">
            <a:alphaModFix/>
          </a:blip>
          <a:stretch>
            <a:fillRect/>
          </a:stretch>
        </p:blipFill>
        <p:spPr>
          <a:xfrm>
            <a:off x="5418175" y="3224950"/>
            <a:ext cx="2619375" cy="17430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pic>
        <p:nvPicPr>
          <p:cNvPr id="299" name="Google Shape;299;p49" descr="🛒 Get my Grief &amp; Loss Workbook here → https://buildabalancedbrain.com/products/coping-with-grief-and-loss-workbook&#10;&#10;Grief is a natural response to loss. It’s the emotional pain we feel when someone or something we love is taken away from us. Coping with loss is one of life’s hardest challenges. In this video, I want to share three powerful analogies for understanding grief and the way it can change over time.&#10;&#10;CHAPTERS&#10;00:00 Introduction&#10;00:21 The Ball and the Box&#10;01:40 Growing Around Grief&#10;02:09 Whirlpool of Grief&#10;&#10;WATCH NEXT:&#10;&#10;How to be Happier Every Day and Avoid the Arrival Fallacy: https://youtu.be/4VIl0_56JRM&#10;&#10;Disclaimer: All of the information on this channel is intended for educational and entertainment purposes and not intended as advice, diagnosis, or treatment regarding medical or mental health conditions. Always consult with your own doctor before making any decisions related to your physical or mental health.&#10;&#10;FURTHER READING:&#10;Lois Tonkin TTC, Cert Counselling (NZ) (1996) Growing around grief—another way of looking at grief and recovery, Bereavement Care, 15:1, 10, DOI: 10.1080/02682629608657376" title="Grief Never Ends... But It Changes">
            <a:hlinkClick r:id="rId3"/>
          </p:cNvPr>
          <p:cNvPicPr preferRelativeResize="0"/>
          <p:nvPr/>
        </p:nvPicPr>
        <p:blipFill>
          <a:blip r:embed="rId4">
            <a:alphaModFix/>
          </a:blip>
          <a:stretch>
            <a:fillRect/>
          </a:stretch>
        </p:blipFill>
        <p:spPr>
          <a:xfrm>
            <a:off x="5203875" y="1692975"/>
            <a:ext cx="3048000" cy="1714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9"/>
                                        </p:tgtEl>
                                        <p:attrNameLst>
                                          <p:attrName>style.visibility</p:attrName>
                                        </p:attrNameLst>
                                      </p:cBhvr>
                                      <p:to>
                                        <p:strVal val="visible"/>
                                      </p:to>
                                    </p:set>
                                    <p:animEffect transition="in" filter="fade">
                                      <p:cBhvr>
                                        <p:cTn id="7" dur="10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pic>
        <p:nvPicPr>
          <p:cNvPr id="304" name="Google Shape;304;p50"/>
          <p:cNvPicPr preferRelativeResize="0"/>
          <p:nvPr/>
        </p:nvPicPr>
        <p:blipFill>
          <a:blip r:embed="rId3">
            <a:alphaModFix/>
          </a:blip>
          <a:stretch>
            <a:fillRect/>
          </a:stretch>
        </p:blipFill>
        <p:spPr>
          <a:xfrm>
            <a:off x="7107075" y="3120725"/>
            <a:ext cx="1828800" cy="1828800"/>
          </a:xfrm>
          <a:prstGeom prst="rect">
            <a:avLst/>
          </a:prstGeom>
          <a:noFill/>
          <a:ln>
            <a:noFill/>
          </a:ln>
        </p:spPr>
      </p:pic>
      <p:sp>
        <p:nvSpPr>
          <p:cNvPr id="305" name="Google Shape;305;p50"/>
          <p:cNvSpPr txBox="1">
            <a:spLocks noGrp="1"/>
          </p:cNvSpPr>
          <p:nvPr>
            <p:ph type="title"/>
          </p:nvPr>
        </p:nvSpPr>
        <p:spPr>
          <a:xfrm>
            <a:off x="324450" y="335425"/>
            <a:ext cx="7571936" cy="623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Death Café - Where Curiosity Matters</a:t>
            </a:r>
            <a:endParaRPr dirty="0"/>
          </a:p>
        </p:txBody>
      </p:sp>
      <p:sp>
        <p:nvSpPr>
          <p:cNvPr id="306" name="Google Shape;306;p50"/>
          <p:cNvSpPr txBox="1"/>
          <p:nvPr/>
        </p:nvSpPr>
        <p:spPr>
          <a:xfrm>
            <a:off x="481800" y="1749300"/>
            <a:ext cx="7974300" cy="3016800"/>
          </a:xfrm>
          <a:prstGeom prst="rect">
            <a:avLst/>
          </a:prstGeom>
          <a:noFill/>
          <a:ln>
            <a:noFill/>
          </a:ln>
        </p:spPr>
        <p:txBody>
          <a:bodyPr spcFirstLastPara="1" wrap="square" lIns="91425" tIns="91425" rIns="91425" bIns="91425" anchor="t" anchorCtr="0">
            <a:spAutoFit/>
          </a:bodyPr>
          <a:lstStyle/>
          <a:p>
            <a:pPr marL="457200" lvl="0" indent="-330200" algn="l" rtl="0">
              <a:lnSpc>
                <a:spcPct val="150000"/>
              </a:lnSpc>
              <a:spcBef>
                <a:spcPts val="0"/>
              </a:spcBef>
              <a:spcAft>
                <a:spcPts val="0"/>
              </a:spcAft>
              <a:buClr>
                <a:schemeClr val="accent1"/>
              </a:buClr>
              <a:buSzPts val="1600"/>
              <a:buChar char="●"/>
            </a:pPr>
            <a:r>
              <a:rPr lang="en" sz="1600">
                <a:solidFill>
                  <a:schemeClr val="accent1"/>
                </a:solidFill>
              </a:rPr>
              <a:t>A Death Café is a group-directed discussion about death with no agenda or objectives</a:t>
            </a:r>
            <a:endParaRPr sz="1600">
              <a:solidFill>
                <a:schemeClr val="accent1"/>
              </a:solidFill>
            </a:endParaRPr>
          </a:p>
          <a:p>
            <a:pPr marL="457200" lvl="0" indent="-330200" algn="l" rtl="0">
              <a:lnSpc>
                <a:spcPct val="150000"/>
              </a:lnSpc>
              <a:spcBef>
                <a:spcPts val="0"/>
              </a:spcBef>
              <a:spcAft>
                <a:spcPts val="0"/>
              </a:spcAft>
              <a:buClr>
                <a:schemeClr val="accent1"/>
              </a:buClr>
              <a:buSzPts val="1600"/>
              <a:buChar char="●"/>
            </a:pPr>
            <a:r>
              <a:rPr lang="en" sz="1600">
                <a:solidFill>
                  <a:schemeClr val="accent1"/>
                </a:solidFill>
              </a:rPr>
              <a:t>First organized by Jon Underwood in 2011</a:t>
            </a:r>
            <a:endParaRPr sz="1600">
              <a:solidFill>
                <a:schemeClr val="accent1"/>
              </a:solidFill>
            </a:endParaRPr>
          </a:p>
          <a:p>
            <a:pPr marL="457200" lvl="0" indent="-330200" algn="l" rtl="0">
              <a:lnSpc>
                <a:spcPct val="150000"/>
              </a:lnSpc>
              <a:spcBef>
                <a:spcPts val="0"/>
              </a:spcBef>
              <a:spcAft>
                <a:spcPts val="0"/>
              </a:spcAft>
              <a:buClr>
                <a:schemeClr val="accent1"/>
              </a:buClr>
              <a:buSzPts val="1600"/>
              <a:buChar char="●"/>
            </a:pPr>
            <a:r>
              <a:rPr lang="en" sz="1600">
                <a:solidFill>
                  <a:schemeClr val="accent1"/>
                </a:solidFill>
              </a:rPr>
              <a:t>Usually held in informal settings like cafés, community centers, or homes</a:t>
            </a:r>
            <a:endParaRPr sz="1600">
              <a:solidFill>
                <a:schemeClr val="accent1"/>
              </a:solidFill>
            </a:endParaRPr>
          </a:p>
          <a:p>
            <a:pPr marL="457200" lvl="0" indent="-330200" algn="l" rtl="0">
              <a:lnSpc>
                <a:spcPct val="150000"/>
              </a:lnSpc>
              <a:spcBef>
                <a:spcPts val="0"/>
              </a:spcBef>
              <a:spcAft>
                <a:spcPts val="0"/>
              </a:spcAft>
              <a:buClr>
                <a:schemeClr val="accent1"/>
              </a:buClr>
              <a:buSzPts val="1600"/>
              <a:buChar char="●"/>
            </a:pPr>
            <a:r>
              <a:rPr lang="en" sz="1600">
                <a:solidFill>
                  <a:schemeClr val="accent1"/>
                </a:solidFill>
              </a:rPr>
              <a:t>Not a support group or grief counseling session</a:t>
            </a:r>
            <a:endParaRPr sz="1600">
              <a:solidFill>
                <a:schemeClr val="accent1"/>
              </a:solidFill>
            </a:endParaRPr>
          </a:p>
          <a:p>
            <a:pPr marL="457200" lvl="0" indent="-330200" algn="l" rtl="0">
              <a:lnSpc>
                <a:spcPct val="150000"/>
              </a:lnSpc>
              <a:spcBef>
                <a:spcPts val="0"/>
              </a:spcBef>
              <a:spcAft>
                <a:spcPts val="0"/>
              </a:spcAft>
              <a:buClr>
                <a:schemeClr val="accent1"/>
              </a:buClr>
              <a:buSzPts val="1600"/>
              <a:buChar char="●"/>
            </a:pPr>
            <a:r>
              <a:rPr lang="en" sz="1600">
                <a:solidFill>
                  <a:schemeClr val="accent1"/>
                </a:solidFill>
              </a:rPr>
              <a:t>Sharing of experiences and getting questions answered</a:t>
            </a:r>
            <a:endParaRPr sz="1600">
              <a:solidFill>
                <a:schemeClr val="accent1"/>
              </a:solidFill>
            </a:endParaRPr>
          </a:p>
          <a:p>
            <a:pPr marL="457200" lvl="0" indent="-330200" algn="l" rtl="0">
              <a:lnSpc>
                <a:spcPct val="150000"/>
              </a:lnSpc>
              <a:spcBef>
                <a:spcPts val="0"/>
              </a:spcBef>
              <a:spcAft>
                <a:spcPts val="0"/>
              </a:spcAft>
              <a:buClr>
                <a:schemeClr val="accent1"/>
              </a:buClr>
              <a:buSzPts val="1600"/>
              <a:buChar char="●"/>
            </a:pPr>
            <a:r>
              <a:rPr lang="en" sz="1600">
                <a:solidFill>
                  <a:schemeClr val="accent1"/>
                </a:solidFill>
              </a:rPr>
              <a:t>Holding a conversation or discussion with a focus on a less often</a:t>
            </a:r>
            <a:endParaRPr sz="1600">
              <a:solidFill>
                <a:schemeClr val="accent1"/>
              </a:solidFill>
            </a:endParaRPr>
          </a:p>
          <a:p>
            <a:pPr marL="457200" lvl="0" indent="0" algn="l" rtl="0">
              <a:lnSpc>
                <a:spcPct val="150000"/>
              </a:lnSpc>
              <a:spcBef>
                <a:spcPts val="0"/>
              </a:spcBef>
              <a:spcAft>
                <a:spcPts val="0"/>
              </a:spcAft>
              <a:buNone/>
            </a:pPr>
            <a:r>
              <a:rPr lang="en" sz="1600">
                <a:solidFill>
                  <a:schemeClr val="accent1"/>
                </a:solidFill>
              </a:rPr>
              <a:t>discussed topic</a:t>
            </a:r>
            <a:endParaRPr sz="1600">
              <a:solidFill>
                <a:schemeClr val="accen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51"/>
          <p:cNvSpPr txBox="1">
            <a:spLocks noGrp="1"/>
          </p:cNvSpPr>
          <p:nvPr>
            <p:ph type="title"/>
          </p:nvPr>
        </p:nvSpPr>
        <p:spPr>
          <a:xfrm>
            <a:off x="303575" y="548904"/>
            <a:ext cx="3706500" cy="132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What happens at a Death Café?</a:t>
            </a:r>
            <a:endParaRPr/>
          </a:p>
        </p:txBody>
      </p:sp>
      <p:sp>
        <p:nvSpPr>
          <p:cNvPr id="312" name="Google Shape;312;p51"/>
          <p:cNvSpPr txBox="1">
            <a:spLocks noGrp="1"/>
          </p:cNvSpPr>
          <p:nvPr>
            <p:ph type="body" idx="1"/>
          </p:nvPr>
        </p:nvSpPr>
        <p:spPr>
          <a:xfrm>
            <a:off x="4644675" y="500925"/>
            <a:ext cx="4166400" cy="4443900"/>
          </a:xfrm>
          <a:prstGeom prst="rect">
            <a:avLst/>
          </a:prstGeom>
        </p:spPr>
        <p:txBody>
          <a:bodyPr spcFirstLastPara="1" wrap="square" lIns="91425" tIns="91425" rIns="91425" bIns="91425" anchor="t" anchorCtr="0">
            <a:noAutofit/>
          </a:bodyPr>
          <a:lstStyle/>
          <a:p>
            <a:pPr marL="457200" lvl="0" indent="-330200" algn="l" rtl="0">
              <a:spcBef>
                <a:spcPts val="1200"/>
              </a:spcBef>
              <a:spcAft>
                <a:spcPts val="0"/>
              </a:spcAft>
              <a:buClr>
                <a:schemeClr val="accent1"/>
              </a:buClr>
              <a:buSzPts val="1600"/>
              <a:buFont typeface="Arial"/>
              <a:buChar char="●"/>
            </a:pPr>
            <a:r>
              <a:rPr lang="en">
                <a:latin typeface="Arial"/>
                <a:ea typeface="Arial"/>
                <a:cs typeface="Arial"/>
                <a:sym typeface="Arial"/>
              </a:rPr>
              <a:t>Open, respectful conversations about death and dying</a:t>
            </a:r>
            <a:endParaRPr>
              <a:latin typeface="Arial"/>
              <a:ea typeface="Arial"/>
              <a:cs typeface="Arial"/>
              <a:sym typeface="Arial"/>
            </a:endParaRPr>
          </a:p>
          <a:p>
            <a:pPr marL="457200" lvl="0" indent="-330200" algn="l" rtl="0">
              <a:spcBef>
                <a:spcPts val="0"/>
              </a:spcBef>
              <a:spcAft>
                <a:spcPts val="0"/>
              </a:spcAft>
              <a:buClr>
                <a:schemeClr val="accent1"/>
              </a:buClr>
              <a:buSzPts val="1600"/>
              <a:buFont typeface="Arial"/>
              <a:buChar char="●"/>
            </a:pPr>
            <a:r>
              <a:rPr lang="en">
                <a:latin typeface="Arial"/>
                <a:ea typeface="Arial"/>
                <a:cs typeface="Arial"/>
                <a:sym typeface="Arial"/>
              </a:rPr>
              <a:t>No specific theme - topics come from participants</a:t>
            </a:r>
            <a:endParaRPr>
              <a:latin typeface="Arial"/>
              <a:ea typeface="Arial"/>
              <a:cs typeface="Arial"/>
              <a:sym typeface="Arial"/>
            </a:endParaRPr>
          </a:p>
          <a:p>
            <a:pPr marL="457200" lvl="0" indent="-330200" algn="l" rtl="0">
              <a:spcBef>
                <a:spcPts val="0"/>
              </a:spcBef>
              <a:spcAft>
                <a:spcPts val="0"/>
              </a:spcAft>
              <a:buClr>
                <a:schemeClr val="accent1"/>
              </a:buClr>
              <a:buSzPts val="1600"/>
              <a:buFont typeface="Arial"/>
              <a:buChar char="●"/>
            </a:pPr>
            <a:r>
              <a:rPr lang="en">
                <a:latin typeface="Arial"/>
                <a:ea typeface="Arial"/>
                <a:cs typeface="Arial"/>
                <a:sym typeface="Arial"/>
              </a:rPr>
              <a:t>Often includes tea, coffee, and cake to create a relaxed atmosphere</a:t>
            </a:r>
            <a:endParaRPr>
              <a:latin typeface="Arial"/>
              <a:ea typeface="Arial"/>
              <a:cs typeface="Arial"/>
              <a:sym typeface="Arial"/>
            </a:endParaRPr>
          </a:p>
          <a:p>
            <a:pPr marL="457200" lvl="0" indent="-330200" algn="l" rtl="0">
              <a:spcBef>
                <a:spcPts val="0"/>
              </a:spcBef>
              <a:spcAft>
                <a:spcPts val="0"/>
              </a:spcAft>
              <a:buClr>
                <a:schemeClr val="accent1"/>
              </a:buClr>
              <a:buSzPts val="1600"/>
              <a:buFont typeface="Arial"/>
              <a:buChar char="●"/>
            </a:pPr>
            <a:r>
              <a:rPr lang="en">
                <a:latin typeface="Arial"/>
                <a:ea typeface="Arial"/>
                <a:cs typeface="Arial"/>
                <a:sym typeface="Arial"/>
              </a:rPr>
              <a:t>Everyone is encouraged to share, but listening is equally valued</a:t>
            </a:r>
            <a:endParaRPr>
              <a:latin typeface="Arial"/>
              <a:ea typeface="Arial"/>
              <a:cs typeface="Arial"/>
              <a:sym typeface="Arial"/>
            </a:endParaRPr>
          </a:p>
          <a:p>
            <a:pPr marL="0" lvl="0" indent="0" algn="l" rtl="0">
              <a:spcBef>
                <a:spcPts val="1200"/>
              </a:spcBef>
              <a:spcAft>
                <a:spcPts val="0"/>
              </a:spcAft>
              <a:buNone/>
            </a:pPr>
            <a:r>
              <a:rPr lang="en" b="1">
                <a:latin typeface="Arial"/>
                <a:ea typeface="Arial"/>
                <a:cs typeface="Arial"/>
                <a:sym typeface="Arial"/>
              </a:rPr>
              <a:t>Common discussion topics:</a:t>
            </a:r>
            <a:endParaRPr b="1">
              <a:latin typeface="Arial"/>
              <a:ea typeface="Arial"/>
              <a:cs typeface="Arial"/>
              <a:sym typeface="Arial"/>
            </a:endParaRPr>
          </a:p>
          <a:p>
            <a:pPr marL="457200" lvl="0" indent="-330200" algn="l" rtl="0">
              <a:spcBef>
                <a:spcPts val="1200"/>
              </a:spcBef>
              <a:spcAft>
                <a:spcPts val="0"/>
              </a:spcAft>
              <a:buClr>
                <a:schemeClr val="accent1"/>
              </a:buClr>
              <a:buSzPts val="1600"/>
              <a:buFont typeface="Arial"/>
              <a:buChar char="●"/>
            </a:pPr>
            <a:r>
              <a:rPr lang="en">
                <a:latin typeface="Arial"/>
                <a:ea typeface="Arial"/>
                <a:cs typeface="Arial"/>
                <a:sym typeface="Arial"/>
              </a:rPr>
              <a:t>Fear of death</a:t>
            </a:r>
            <a:endParaRPr>
              <a:latin typeface="Arial"/>
              <a:ea typeface="Arial"/>
              <a:cs typeface="Arial"/>
              <a:sym typeface="Arial"/>
            </a:endParaRPr>
          </a:p>
          <a:p>
            <a:pPr marL="457200" lvl="0" indent="-330200" algn="l" rtl="0">
              <a:spcBef>
                <a:spcPts val="0"/>
              </a:spcBef>
              <a:spcAft>
                <a:spcPts val="0"/>
              </a:spcAft>
              <a:buClr>
                <a:schemeClr val="accent1"/>
              </a:buClr>
              <a:buSzPts val="1600"/>
              <a:buFont typeface="Arial"/>
              <a:buChar char="●"/>
            </a:pPr>
            <a:r>
              <a:rPr lang="en">
                <a:latin typeface="Arial"/>
                <a:ea typeface="Arial"/>
                <a:cs typeface="Arial"/>
                <a:sym typeface="Arial"/>
              </a:rPr>
              <a:t>Cultural attitudes toward dying</a:t>
            </a:r>
            <a:endParaRPr>
              <a:latin typeface="Arial"/>
              <a:ea typeface="Arial"/>
              <a:cs typeface="Arial"/>
              <a:sym typeface="Arial"/>
            </a:endParaRPr>
          </a:p>
          <a:p>
            <a:pPr marL="457200" lvl="0" indent="-330200" algn="l" rtl="0">
              <a:spcBef>
                <a:spcPts val="0"/>
              </a:spcBef>
              <a:spcAft>
                <a:spcPts val="0"/>
              </a:spcAft>
              <a:buClr>
                <a:schemeClr val="accent1"/>
              </a:buClr>
              <a:buSzPts val="1600"/>
              <a:buFont typeface="Arial"/>
              <a:buChar char="●"/>
            </a:pPr>
            <a:r>
              <a:rPr lang="en">
                <a:latin typeface="Arial"/>
                <a:ea typeface="Arial"/>
                <a:cs typeface="Arial"/>
                <a:sym typeface="Arial"/>
              </a:rPr>
              <a:t>End-of-life planning</a:t>
            </a:r>
            <a:endParaRPr>
              <a:latin typeface="Arial"/>
              <a:ea typeface="Arial"/>
              <a:cs typeface="Arial"/>
              <a:sym typeface="Arial"/>
            </a:endParaRPr>
          </a:p>
          <a:p>
            <a:pPr marL="457200" lvl="0" indent="-330200" algn="l" rtl="0">
              <a:spcBef>
                <a:spcPts val="0"/>
              </a:spcBef>
              <a:spcAft>
                <a:spcPts val="0"/>
              </a:spcAft>
              <a:buClr>
                <a:schemeClr val="accent1"/>
              </a:buClr>
              <a:buSzPts val="1600"/>
              <a:buFont typeface="Arial"/>
              <a:buChar char="●"/>
            </a:pPr>
            <a:r>
              <a:rPr lang="en">
                <a:latin typeface="Arial"/>
                <a:ea typeface="Arial"/>
                <a:cs typeface="Arial"/>
                <a:sym typeface="Arial"/>
              </a:rPr>
              <a:t>Personal experiences with loss</a:t>
            </a:r>
            <a:endParaRPr>
              <a:latin typeface="Arial"/>
              <a:ea typeface="Arial"/>
              <a:cs typeface="Arial"/>
              <a:sym typeface="Arial"/>
            </a:endParaRPr>
          </a:p>
          <a:p>
            <a:pPr marL="0" lvl="0" indent="0" algn="l" rtl="0">
              <a:spcBef>
                <a:spcPts val="1200"/>
              </a:spcBef>
              <a:spcAft>
                <a:spcPts val="0"/>
              </a:spcAft>
              <a:buNone/>
            </a:pPr>
            <a:endParaRPr>
              <a:solidFill>
                <a:srgbClr val="000000"/>
              </a:solidFill>
              <a:latin typeface="Arial"/>
              <a:ea typeface="Arial"/>
              <a:cs typeface="Arial"/>
              <a:sym typeface="Arial"/>
            </a:endParaRPr>
          </a:p>
          <a:p>
            <a:pPr marL="0" lvl="0" indent="0" algn="l" rtl="0">
              <a:spcBef>
                <a:spcPts val="1200"/>
              </a:spcBef>
              <a:spcAft>
                <a:spcPts val="1200"/>
              </a:spcAft>
              <a:buNone/>
            </a:pPr>
            <a:endParaRPr>
              <a:latin typeface="Arial"/>
              <a:ea typeface="Arial"/>
              <a:cs typeface="Arial"/>
              <a:sym typeface="Arial"/>
            </a:endParaRPr>
          </a:p>
        </p:txBody>
      </p:sp>
      <p:pic>
        <p:nvPicPr>
          <p:cNvPr id="313" name="Google Shape;313;p51"/>
          <p:cNvPicPr preferRelativeResize="0"/>
          <p:nvPr/>
        </p:nvPicPr>
        <p:blipFill rotWithShape="1">
          <a:blip r:embed="rId3">
            <a:alphaModFix/>
          </a:blip>
          <a:srcRect r="37512" b="18174"/>
          <a:stretch/>
        </p:blipFill>
        <p:spPr>
          <a:xfrm>
            <a:off x="1353300" y="1832298"/>
            <a:ext cx="1607075" cy="14575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52"/>
          <p:cNvSpPr txBox="1">
            <a:spLocks noGrp="1"/>
          </p:cNvSpPr>
          <p:nvPr>
            <p:ph type="title"/>
          </p:nvPr>
        </p:nvSpPr>
        <p:spPr>
          <a:xfrm>
            <a:off x="303563" y="1134550"/>
            <a:ext cx="3706500" cy="250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Why do people attend?</a:t>
            </a:r>
            <a:endParaRPr/>
          </a:p>
        </p:txBody>
      </p:sp>
      <p:sp>
        <p:nvSpPr>
          <p:cNvPr id="319" name="Google Shape;319;p52"/>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p>
            <a:pPr marL="457200" marR="0" lvl="0" indent="-330200" algn="l" rtl="0">
              <a:lnSpc>
                <a:spcPct val="115000"/>
              </a:lnSpc>
              <a:spcBef>
                <a:spcPts val="1200"/>
              </a:spcBef>
              <a:spcAft>
                <a:spcPts val="0"/>
              </a:spcAft>
              <a:buClr>
                <a:schemeClr val="accent1"/>
              </a:buClr>
              <a:buSzPts val="1600"/>
              <a:buFont typeface="Arial"/>
              <a:buChar char="●"/>
            </a:pPr>
            <a:r>
              <a:rPr lang="en">
                <a:latin typeface="Arial"/>
                <a:ea typeface="Arial"/>
                <a:cs typeface="Arial"/>
                <a:sym typeface="Arial"/>
              </a:rPr>
              <a:t>To talk openly about a topic often considered taboo</a:t>
            </a:r>
            <a:endParaRPr>
              <a:latin typeface="Arial"/>
              <a:ea typeface="Arial"/>
              <a:cs typeface="Arial"/>
              <a:sym typeface="Arial"/>
            </a:endParaRPr>
          </a:p>
          <a:p>
            <a:pPr marL="457200" marR="0" lvl="0" indent="-330200" algn="l" rtl="0">
              <a:lnSpc>
                <a:spcPct val="115000"/>
              </a:lnSpc>
              <a:spcBef>
                <a:spcPts val="1000"/>
              </a:spcBef>
              <a:spcAft>
                <a:spcPts val="0"/>
              </a:spcAft>
              <a:buClr>
                <a:schemeClr val="accent1"/>
              </a:buClr>
              <a:buSzPts val="1600"/>
              <a:buFont typeface="Arial"/>
              <a:buChar char="●"/>
            </a:pPr>
            <a:r>
              <a:rPr lang="en">
                <a:latin typeface="Arial"/>
                <a:ea typeface="Arial"/>
                <a:cs typeface="Arial"/>
                <a:sym typeface="Arial"/>
              </a:rPr>
              <a:t>To reflect on life, meaning, and mortality</a:t>
            </a:r>
            <a:endParaRPr>
              <a:latin typeface="Arial"/>
              <a:ea typeface="Arial"/>
              <a:cs typeface="Arial"/>
              <a:sym typeface="Arial"/>
            </a:endParaRPr>
          </a:p>
          <a:p>
            <a:pPr marL="457200" marR="0" lvl="0" indent="-330200" algn="l" rtl="0">
              <a:lnSpc>
                <a:spcPct val="115000"/>
              </a:lnSpc>
              <a:spcBef>
                <a:spcPts val="1000"/>
              </a:spcBef>
              <a:spcAft>
                <a:spcPts val="0"/>
              </a:spcAft>
              <a:buClr>
                <a:schemeClr val="accent1"/>
              </a:buClr>
              <a:buSzPts val="1600"/>
              <a:buFont typeface="Arial"/>
              <a:buChar char="●"/>
            </a:pPr>
            <a:r>
              <a:rPr lang="en">
                <a:latin typeface="Arial"/>
                <a:ea typeface="Arial"/>
                <a:cs typeface="Arial"/>
                <a:sym typeface="Arial"/>
              </a:rPr>
              <a:t>To reduce fear and anxiety around death</a:t>
            </a:r>
            <a:endParaRPr>
              <a:latin typeface="Arial"/>
              <a:ea typeface="Arial"/>
              <a:cs typeface="Arial"/>
              <a:sym typeface="Arial"/>
            </a:endParaRPr>
          </a:p>
          <a:p>
            <a:pPr marL="457200" marR="0" lvl="0" indent="-330200" algn="l" rtl="0">
              <a:lnSpc>
                <a:spcPct val="115000"/>
              </a:lnSpc>
              <a:spcBef>
                <a:spcPts val="1200"/>
              </a:spcBef>
              <a:spcAft>
                <a:spcPts val="0"/>
              </a:spcAft>
              <a:buClr>
                <a:schemeClr val="accent1"/>
              </a:buClr>
              <a:buSzPts val="1600"/>
              <a:buFont typeface="Arial"/>
              <a:buChar char="●"/>
            </a:pPr>
            <a:r>
              <a:rPr lang="en">
                <a:latin typeface="Arial"/>
                <a:ea typeface="Arial"/>
                <a:cs typeface="Arial"/>
                <a:sym typeface="Arial"/>
              </a:rPr>
              <a:t>To connect with others in a supportive environment</a:t>
            </a:r>
            <a:endParaRPr>
              <a:latin typeface="Arial"/>
              <a:ea typeface="Arial"/>
              <a:cs typeface="Arial"/>
              <a:sym typeface="Arial"/>
            </a:endParaRPr>
          </a:p>
          <a:p>
            <a:pPr marL="0" lvl="0" indent="0" algn="l" rtl="0">
              <a:spcBef>
                <a:spcPts val="1000"/>
              </a:spcBef>
              <a:spcAft>
                <a:spcPts val="1200"/>
              </a:spcAft>
              <a:buNone/>
            </a:pPr>
            <a:endParaRPr/>
          </a:p>
        </p:txBody>
      </p:sp>
      <p:pic>
        <p:nvPicPr>
          <p:cNvPr id="320" name="Google Shape;320;p52"/>
          <p:cNvPicPr preferRelativeResize="0"/>
          <p:nvPr/>
        </p:nvPicPr>
        <p:blipFill>
          <a:blip r:embed="rId3">
            <a:alphaModFix/>
          </a:blip>
          <a:stretch>
            <a:fillRect/>
          </a:stretch>
        </p:blipFill>
        <p:spPr>
          <a:xfrm>
            <a:off x="5354950" y="3493395"/>
            <a:ext cx="2745844" cy="11952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6" name="Google Shape;326;p53"/>
          <p:cNvSpPr txBox="1"/>
          <p:nvPr/>
        </p:nvSpPr>
        <p:spPr>
          <a:xfrm>
            <a:off x="1210950" y="2500425"/>
            <a:ext cx="6722100" cy="929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b="1">
                <a:solidFill>
                  <a:schemeClr val="accent1"/>
                </a:solidFill>
              </a:rPr>
              <a:t>Your Turn!</a:t>
            </a:r>
            <a:endParaRPr sz="3600" b="1">
              <a:solidFill>
                <a:schemeClr val="accent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54"/>
          <p:cNvSpPr txBox="1">
            <a:spLocks noGrp="1"/>
          </p:cNvSpPr>
          <p:nvPr>
            <p:ph type="title"/>
          </p:nvPr>
        </p:nvSpPr>
        <p:spPr>
          <a:xfrm>
            <a:off x="303563" y="1134550"/>
            <a:ext cx="3706500" cy="250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Any QUESTIONS</a:t>
            </a:r>
            <a:endParaRPr/>
          </a:p>
          <a:p>
            <a:pPr marL="0" lvl="0" indent="0" algn="ctr" rtl="0">
              <a:spcBef>
                <a:spcPts val="0"/>
              </a:spcBef>
              <a:spcAft>
                <a:spcPts val="0"/>
              </a:spcAft>
              <a:buNone/>
            </a:pPr>
            <a:r>
              <a:rPr lang="en"/>
              <a:t>are welcome!</a:t>
            </a:r>
            <a:endParaRPr/>
          </a:p>
        </p:txBody>
      </p:sp>
      <p:pic>
        <p:nvPicPr>
          <p:cNvPr id="332" name="Google Shape;332;p54"/>
          <p:cNvPicPr preferRelativeResize="0"/>
          <p:nvPr/>
        </p:nvPicPr>
        <p:blipFill>
          <a:blip r:embed="rId3">
            <a:alphaModFix/>
          </a:blip>
          <a:stretch>
            <a:fillRect/>
          </a:stretch>
        </p:blipFill>
        <p:spPr>
          <a:xfrm>
            <a:off x="5516738" y="988825"/>
            <a:ext cx="2466975" cy="28003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55"/>
          <p:cNvSpPr txBox="1">
            <a:spLocks noGrp="1"/>
          </p:cNvSpPr>
          <p:nvPr>
            <p:ph type="title"/>
          </p:nvPr>
        </p:nvSpPr>
        <p:spPr>
          <a:xfrm>
            <a:off x="303563" y="1134550"/>
            <a:ext cx="3706500" cy="250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THANK YOU</a:t>
            </a:r>
            <a:endParaRPr/>
          </a:p>
          <a:p>
            <a:pPr marL="0" lvl="0" indent="0" algn="ctr" rtl="0">
              <a:spcBef>
                <a:spcPts val="0"/>
              </a:spcBef>
              <a:spcAft>
                <a:spcPts val="0"/>
              </a:spcAft>
              <a:buNone/>
            </a:pPr>
            <a:r>
              <a:rPr lang="en"/>
              <a:t>so much for sharing your time with me!</a:t>
            </a:r>
            <a:endParaRPr/>
          </a:p>
        </p:txBody>
      </p:sp>
      <p:sp>
        <p:nvSpPr>
          <p:cNvPr id="338" name="Google Shape;338;p55"/>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latin typeface="Arial"/>
                <a:ea typeface="Arial"/>
                <a:cs typeface="Arial"/>
                <a:sym typeface="Arial"/>
              </a:rPr>
              <a:t>Contact:</a:t>
            </a:r>
            <a:endParaRPr>
              <a:latin typeface="Arial"/>
              <a:ea typeface="Arial"/>
              <a:cs typeface="Arial"/>
              <a:sym typeface="Arial"/>
            </a:endParaRPr>
          </a:p>
          <a:p>
            <a:pPr marL="0" lvl="0" indent="0" algn="l" rtl="0">
              <a:spcBef>
                <a:spcPts val="1200"/>
              </a:spcBef>
              <a:spcAft>
                <a:spcPts val="0"/>
              </a:spcAft>
              <a:buNone/>
            </a:pPr>
            <a:r>
              <a:rPr lang="en">
                <a:latin typeface="Arial"/>
                <a:ea typeface="Arial"/>
                <a:cs typeface="Arial"/>
                <a:sym typeface="Arial"/>
              </a:rPr>
              <a:t>Frauke Anne Stewart, </a:t>
            </a:r>
            <a:r>
              <a:rPr lang="en" sz="900">
                <a:latin typeface="Arial"/>
                <a:ea typeface="Arial"/>
                <a:cs typeface="Arial"/>
                <a:sym typeface="Arial"/>
              </a:rPr>
              <a:t>B.A., RSSW</a:t>
            </a:r>
            <a:endParaRPr sz="900">
              <a:latin typeface="Arial"/>
              <a:ea typeface="Arial"/>
              <a:cs typeface="Arial"/>
              <a:sym typeface="Arial"/>
            </a:endParaRPr>
          </a:p>
          <a:p>
            <a:pPr marL="0" lvl="0" indent="0" algn="l" rtl="0">
              <a:spcBef>
                <a:spcPts val="0"/>
              </a:spcBef>
              <a:spcAft>
                <a:spcPts val="0"/>
              </a:spcAft>
              <a:buNone/>
            </a:pPr>
            <a:r>
              <a:rPr lang="en">
                <a:latin typeface="Arial"/>
                <a:ea typeface="Arial"/>
                <a:cs typeface="Arial"/>
                <a:sym typeface="Arial"/>
              </a:rPr>
              <a:t>Holding Space Halton</a:t>
            </a:r>
            <a:endParaRPr>
              <a:latin typeface="Arial"/>
              <a:ea typeface="Arial"/>
              <a:cs typeface="Arial"/>
              <a:sym typeface="Arial"/>
            </a:endParaRPr>
          </a:p>
          <a:p>
            <a:pPr marL="0" lvl="0" indent="0" algn="l" rtl="0">
              <a:spcBef>
                <a:spcPts val="0"/>
              </a:spcBef>
              <a:spcAft>
                <a:spcPts val="0"/>
              </a:spcAft>
              <a:buNone/>
            </a:pPr>
            <a:r>
              <a:rPr lang="en">
                <a:latin typeface="Arial"/>
                <a:ea typeface="Arial"/>
                <a:cs typeface="Arial"/>
                <a:sym typeface="Arial"/>
              </a:rPr>
              <a:t>Principal &amp; Founder</a:t>
            </a:r>
            <a:endParaRPr>
              <a:latin typeface="Arial"/>
              <a:ea typeface="Arial"/>
              <a:cs typeface="Arial"/>
              <a:sym typeface="Arial"/>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None/>
            </a:pPr>
            <a:r>
              <a:rPr lang="en">
                <a:latin typeface="Arial"/>
                <a:ea typeface="Arial"/>
                <a:cs typeface="Arial"/>
                <a:sym typeface="Arial"/>
              </a:rPr>
              <a:t>Website: www.HoldingSpaceHalton.ca</a:t>
            </a:r>
            <a:endParaRPr>
              <a:latin typeface="Arial"/>
              <a:ea typeface="Arial"/>
              <a:cs typeface="Arial"/>
              <a:sym typeface="Arial"/>
            </a:endParaRPr>
          </a:p>
          <a:p>
            <a:pPr marL="0" lvl="0" indent="0" algn="l" rtl="0">
              <a:spcBef>
                <a:spcPts val="0"/>
              </a:spcBef>
              <a:spcAft>
                <a:spcPts val="0"/>
              </a:spcAft>
              <a:buNone/>
            </a:pPr>
            <a:r>
              <a:rPr lang="en">
                <a:latin typeface="Arial"/>
                <a:ea typeface="Arial"/>
                <a:cs typeface="Arial"/>
                <a:sym typeface="Arial"/>
              </a:rPr>
              <a:t>Email: info@HoldingSpaceHalton.ca</a:t>
            </a:r>
            <a:endParaRPr>
              <a:latin typeface="Arial"/>
              <a:ea typeface="Arial"/>
              <a:cs typeface="Arial"/>
              <a:sym typeface="Arial"/>
            </a:endParaRPr>
          </a:p>
          <a:p>
            <a:pPr marL="0" lvl="0" indent="0" algn="l" rtl="0">
              <a:spcBef>
                <a:spcPts val="0"/>
              </a:spcBef>
              <a:spcAft>
                <a:spcPts val="0"/>
              </a:spcAft>
              <a:buNone/>
            </a:pPr>
            <a:r>
              <a:rPr lang="en">
                <a:latin typeface="Arial"/>
                <a:ea typeface="Arial"/>
                <a:cs typeface="Arial"/>
                <a:sym typeface="Arial"/>
              </a:rPr>
              <a:t>Phone: (416) 705 - 3678</a:t>
            </a:r>
            <a:endParaRPr>
              <a:latin typeface="Arial"/>
              <a:ea typeface="Arial"/>
              <a:cs typeface="Arial"/>
              <a:sym typeface="Arial"/>
            </a:endParaRPr>
          </a:p>
          <a:p>
            <a:pPr marL="0" lvl="0" indent="0" algn="l" rtl="0">
              <a:spcBef>
                <a:spcPts val="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1476</Words>
  <Application>Microsoft Office PowerPoint</Application>
  <PresentationFormat>On-screen Show (16:9)</PresentationFormat>
  <Paragraphs>250</Paragraphs>
  <Slides>31</Slides>
  <Notes>31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31</vt:i4>
      </vt:variant>
    </vt:vector>
  </HeadingPairs>
  <TitlesOfParts>
    <vt:vector size="36" baseType="lpstr">
      <vt:lpstr>Merriweather</vt:lpstr>
      <vt:lpstr>Arial</vt:lpstr>
      <vt:lpstr>Roboto</vt:lpstr>
      <vt:lpstr>Simple Light</vt:lpstr>
      <vt:lpstr>Paradigm</vt:lpstr>
      <vt:lpstr>Dying, Death and Grief as Part of Life</vt:lpstr>
      <vt:lpstr>Anne Stewart  Founder Holding Space Halton  offering  Grief Support End-of-Life Guidance Death Doula Services</vt:lpstr>
      <vt:lpstr>What gets me out of bed?  …and why am I here?</vt:lpstr>
      <vt:lpstr>Today’s presentation</vt:lpstr>
      <vt:lpstr>Dying as a Normal Part of Life</vt:lpstr>
      <vt:lpstr>Balfour Mount (1939 - 2025)</vt:lpstr>
      <vt:lpstr>Hospice Palliative Care Philosophy in Canada</vt:lpstr>
      <vt:lpstr>How do I recognize that someone might be approaching the end of life?</vt:lpstr>
      <vt:lpstr>How do I recognize that someone is actively dying?</vt:lpstr>
      <vt:lpstr>  Saying Goodbye</vt:lpstr>
      <vt:lpstr>The Importance of Planning Ahead</vt:lpstr>
      <vt:lpstr>What is Advance Care Planning?</vt:lpstr>
      <vt:lpstr>Why Advance Care Planning makes sense</vt:lpstr>
      <vt:lpstr>In Ontario, ACP involves:  Identifying your Substitute Decision Maker Having meaningful conversations about your values and beliefs Documenting wishes to guide future healthcare decisions</vt:lpstr>
      <vt:lpstr>Key Requirements for a SDM</vt:lpstr>
      <vt:lpstr>Communication about serious illness, dying, death and grief</vt:lpstr>
      <vt:lpstr>The Advance Care Planning Process</vt:lpstr>
      <vt:lpstr>Grief - a Whirlwind of Emotions </vt:lpstr>
      <vt:lpstr>Reactions to loss*</vt:lpstr>
      <vt:lpstr>Living Well with Grief</vt:lpstr>
      <vt:lpstr>The Dual Process Model of Coping with Bereavement</vt:lpstr>
      <vt:lpstr>Self-care 🤍 when times are tough</vt:lpstr>
      <vt:lpstr>Coping when times are tough</vt:lpstr>
      <vt:lpstr>When extra help may be needed in grief</vt:lpstr>
      <vt:lpstr>PowerPoint Presentation</vt:lpstr>
      <vt:lpstr>Death Café - Where Curiosity Matters</vt:lpstr>
      <vt:lpstr>What happens at a Death Café?</vt:lpstr>
      <vt:lpstr>Why do people attend?</vt:lpstr>
      <vt:lpstr>PowerPoint Presentation</vt:lpstr>
      <vt:lpstr>Any QUESTIONS are welcome!</vt:lpstr>
      <vt:lpstr>THANK YOU so much for sharing your time with 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Frauke Anne Stewart</cp:lastModifiedBy>
  <cp:revision>1</cp:revision>
  <dcterms:modified xsi:type="dcterms:W3CDTF">2026-06-02T21:02:48Z</dcterms:modified>
</cp:coreProperties>
</file>