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notesSlide+xml" PartName="/ppt/notesSlides/notesSlide34.xml"/>
  <Override ContentType="application/vnd.openxmlformats-officedocument.presentationml.notesSlide+xml" PartName="/ppt/notesSlides/notesSlide35.xml"/>
  <Override ContentType="application/vnd.openxmlformats-officedocument.presentationml.notesSlide+xml" PartName="/ppt/notesSlides/notesSlide36.xml"/>
  <Override ContentType="application/vnd.openxmlformats-officedocument.presentationml.notesSlide+xml" PartName="/ppt/notesSlides/notesSlide37.xml"/>
  <Override ContentType="application/vnd.openxmlformats-officedocument.presentationml.notesSlide+xml" PartName="/ppt/notesSlides/notesSlide38.xml"/>
  <Override ContentType="application/vnd.openxmlformats-officedocument.presentationml.notesSlide+xml" PartName="/ppt/notesSlides/notesSlide39.xml"/>
  <Override ContentType="application/vnd.openxmlformats-officedocument.presentationml.notesSlide+xml" PartName="/ppt/notesSlides/notesSlide40.xml"/>
  <Override ContentType="application/vnd.openxmlformats-officedocument.presentationml.notesSlide+xml" PartName="/ppt/notesSlides/notesSlide41.xml"/>
  <Override ContentType="application/vnd.openxmlformats-officedocument.presentationml.notesSlide+xml" PartName="/ppt/notesSlides/notesSlide42.xml"/>
  <Override ContentType="application/vnd.openxmlformats-officedocument.presentationml.notesSlide+xml" PartName="/ppt/notesSlides/notesSlide43.xml"/>
  <Override ContentType="application/vnd.openxmlformats-officedocument.presentationml.notesSlide+xml" PartName="/ppt/notesSlides/notesSlide4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47.xml"/>
  <Override ContentType="application/vnd.openxmlformats-officedocument.presentationml.notesSlide+xml" PartName="/ppt/notesSlides/notesSlide48.xml"/>
  <Override ContentType="application/vnd.openxmlformats-officedocument.presentationml.notesSlide+xml" PartName="/ppt/notesSlides/notesSlide49.xml"/>
  <Override ContentType="application/vnd.openxmlformats-officedocument.presentationml.notesSlide+xml" PartName="/ppt/notesSlides/notesSlide50.xml"/>
  <Override ContentType="application/vnd.openxmlformats-officedocument.presentationml.notesSlide+xml" PartName="/ppt/notesSlides/notesSlide51.xml"/>
  <Override ContentType="application/vnd.openxmlformats-officedocument.presentationml.notesSlide+xml" PartName="/ppt/notesSlides/notesSlide52.xml"/>
  <Override ContentType="application/vnd.openxmlformats-officedocument.presentationml.notesSlide+xml" PartName="/ppt/notesSlides/notesSlide53.xml"/>
  <Override ContentType="application/vnd.openxmlformats-officedocument.presentationml.notesSlide+xml" PartName="/ppt/notesSlides/notesSlide54.xml"/>
  <Override ContentType="application/vnd.openxmlformats-officedocument.presentationml.notesSlide+xml" PartName="/ppt/notesSlides/notesSlide55.xml"/>
  <Override ContentType="application/vnd.openxmlformats-officedocument.presentationml.notesSlide+xml" PartName="/ppt/notesSlides/notesSlide56.xml"/>
  <Override ContentType="application/vnd.openxmlformats-officedocument.presentationml.notesSlide+xml" PartName="/ppt/notesSlides/notesSlide57.xml"/>
  <Override ContentType="application/vnd.openxmlformats-officedocument.presentationml.notesSlide+xml" PartName="/ppt/notesSlides/notesSlide58.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6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Lst>
  <p:sldSz cx="18288000" cy="10287000"/>
  <p:notesSz cx="6858000" cy="9144000"/>
  <p:embeddedFontLst>
    <p:embeddedFont>
      <p:font typeface="Calibri (MS) Bold" charset="1" panose="020F0702030404030204"/>
      <p:regular r:id="rId67"/>
    </p:embeddedFont>
    <p:embeddedFont>
      <p:font typeface="Calibri (MS)" charset="1" panose="020F0502020204030204"/>
      <p:regular r:id="rId68"/>
    </p:embeddedFont>
    <p:embeddedFont>
      <p:font typeface="Arial Bold" charset="1" panose="020B0704020202020204"/>
      <p:regular r:id="rId69"/>
    </p:embeddedFont>
    <p:embeddedFont>
      <p:font typeface="Calibri (MS) Italics" charset="1" panose="020F05020202040A0204"/>
      <p:regular r:id="rId78"/>
    </p:embeddedFont>
    <p:embeddedFont>
      <p:font typeface="Montserrat" charset="1" panose="00000500000000000000"/>
      <p:regular r:id="rId1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00" Target="notesSlides/notesSlide31.xml" Type="http://schemas.openxmlformats.org/officeDocument/2006/relationships/notesSlide"/><Relationship Id="rId101" Target="notesSlides/notesSlide32.xml" Type="http://schemas.openxmlformats.org/officeDocument/2006/relationships/notesSlide"/><Relationship Id="rId102" Target="notesSlides/notesSlide33.xml" Type="http://schemas.openxmlformats.org/officeDocument/2006/relationships/notesSlide"/><Relationship Id="rId103" Target="notesSlides/notesSlide34.xml" Type="http://schemas.openxmlformats.org/officeDocument/2006/relationships/notesSlide"/><Relationship Id="rId104" Target="notesSlides/notesSlide35.xml" Type="http://schemas.openxmlformats.org/officeDocument/2006/relationships/notesSlide"/><Relationship Id="rId105" Target="notesSlides/notesSlide36.xml" Type="http://schemas.openxmlformats.org/officeDocument/2006/relationships/notesSlide"/><Relationship Id="rId106" Target="notesSlides/notesSlide37.xml" Type="http://schemas.openxmlformats.org/officeDocument/2006/relationships/notesSlide"/><Relationship Id="rId107" Target="notesSlides/notesSlide38.xml" Type="http://schemas.openxmlformats.org/officeDocument/2006/relationships/notesSlide"/><Relationship Id="rId108" Target="notesSlides/notesSlide39.xml" Type="http://schemas.openxmlformats.org/officeDocument/2006/relationships/notesSlide"/><Relationship Id="rId109" Target="notesSlides/notesSlide40.xml" Type="http://schemas.openxmlformats.org/officeDocument/2006/relationships/notesSlide"/><Relationship Id="rId11" Target="slides/slide6.xml" Type="http://schemas.openxmlformats.org/officeDocument/2006/relationships/slide"/><Relationship Id="rId110" Target="notesSlides/notesSlide41.xml" Type="http://schemas.openxmlformats.org/officeDocument/2006/relationships/notesSlide"/><Relationship Id="rId111" Target="notesSlides/notesSlide42.xml" Type="http://schemas.openxmlformats.org/officeDocument/2006/relationships/notesSlide"/><Relationship Id="rId112" Target="notesSlides/notesSlide43.xml" Type="http://schemas.openxmlformats.org/officeDocument/2006/relationships/notesSlide"/><Relationship Id="rId113" Target="notesSlides/notesSlide44.xml" Type="http://schemas.openxmlformats.org/officeDocument/2006/relationships/notesSlide"/><Relationship Id="rId114" Target="notesSlides/notesSlide45.xml" Type="http://schemas.openxmlformats.org/officeDocument/2006/relationships/notesSlide"/><Relationship Id="rId115" Target="notesSlides/notesSlide46.xml" Type="http://schemas.openxmlformats.org/officeDocument/2006/relationships/notesSlide"/><Relationship Id="rId116" Target="notesSlides/notesSlide47.xml" Type="http://schemas.openxmlformats.org/officeDocument/2006/relationships/notesSlide"/><Relationship Id="rId117" Target="notesSlides/notesSlide48.xml" Type="http://schemas.openxmlformats.org/officeDocument/2006/relationships/notesSlide"/><Relationship Id="rId118" Target="notesSlides/notesSlide49.xml" Type="http://schemas.openxmlformats.org/officeDocument/2006/relationships/notesSlide"/><Relationship Id="rId119" Target="notesSlides/notesSlide50.xml" Type="http://schemas.openxmlformats.org/officeDocument/2006/relationships/notesSlide"/><Relationship Id="rId12" Target="slides/slide7.xml" Type="http://schemas.openxmlformats.org/officeDocument/2006/relationships/slide"/><Relationship Id="rId120" Target="fonts/font120.fntdata" Type="http://schemas.openxmlformats.org/officeDocument/2006/relationships/font"/><Relationship Id="rId121" Target="notesSlides/notesSlide51.xml" Type="http://schemas.openxmlformats.org/officeDocument/2006/relationships/notesSlide"/><Relationship Id="rId122" Target="notesSlides/notesSlide52.xml" Type="http://schemas.openxmlformats.org/officeDocument/2006/relationships/notesSlide"/><Relationship Id="rId123" Target="notesSlides/notesSlide53.xml" Type="http://schemas.openxmlformats.org/officeDocument/2006/relationships/notesSlide"/><Relationship Id="rId124" Target="notesSlides/notesSlide54.xml" Type="http://schemas.openxmlformats.org/officeDocument/2006/relationships/notesSlide"/><Relationship Id="rId125" Target="notesSlides/notesSlide55.xml" Type="http://schemas.openxmlformats.org/officeDocument/2006/relationships/notesSlide"/><Relationship Id="rId126" Target="notesSlides/notesSlide56.xml" Type="http://schemas.openxmlformats.org/officeDocument/2006/relationships/notesSlide"/><Relationship Id="rId127" Target="notesSlides/notesSlide57.xml" Type="http://schemas.openxmlformats.org/officeDocument/2006/relationships/notesSlide"/><Relationship Id="rId128" Target="notesSlides/notesSlide58.xml" Type="http://schemas.openxmlformats.org/officeDocument/2006/relationships/note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notesMasters/notesMaster1.xml" Type="http://schemas.openxmlformats.org/officeDocument/2006/relationships/notesMaster"/><Relationship Id="rId65" Target="theme/theme2.xml" Type="http://schemas.openxmlformats.org/officeDocument/2006/relationships/theme"/><Relationship Id="rId66" Target="notesSlides/notesSlide1.xml" Type="http://schemas.openxmlformats.org/officeDocument/2006/relationships/notesSlide"/><Relationship Id="rId67" Target="fonts/font67.fntdata" Type="http://schemas.openxmlformats.org/officeDocument/2006/relationships/font"/><Relationship Id="rId68" Target="fonts/font68.fntdata" Type="http://schemas.openxmlformats.org/officeDocument/2006/relationships/font"/><Relationship Id="rId69" Target="fonts/font69.fntdata" Type="http://schemas.openxmlformats.org/officeDocument/2006/relationships/font"/><Relationship Id="rId7" Target="slides/slide2.xml" Type="http://schemas.openxmlformats.org/officeDocument/2006/relationships/slide"/><Relationship Id="rId70" Target="notesSlides/notesSlide2.xml" Type="http://schemas.openxmlformats.org/officeDocument/2006/relationships/notesSlide"/><Relationship Id="rId71" Target="notesSlides/notesSlide3.xml" Type="http://schemas.openxmlformats.org/officeDocument/2006/relationships/notesSlide"/><Relationship Id="rId72" Target="notesSlides/notesSlide4.xml" Type="http://schemas.openxmlformats.org/officeDocument/2006/relationships/notesSlide"/><Relationship Id="rId73" Target="notesSlides/notesSlide5.xml" Type="http://schemas.openxmlformats.org/officeDocument/2006/relationships/notesSlide"/><Relationship Id="rId74" Target="notesSlides/notesSlide6.xml" Type="http://schemas.openxmlformats.org/officeDocument/2006/relationships/notesSlide"/><Relationship Id="rId75" Target="notesSlides/notesSlide7.xml" Type="http://schemas.openxmlformats.org/officeDocument/2006/relationships/notesSlide"/><Relationship Id="rId76" Target="notesSlides/notesSlide8.xml" Type="http://schemas.openxmlformats.org/officeDocument/2006/relationships/notesSlide"/><Relationship Id="rId77" Target="notesSlides/notesSlide9.xml" Type="http://schemas.openxmlformats.org/officeDocument/2006/relationships/notesSlide"/><Relationship Id="rId78" Target="fonts/font78.fntdata" Type="http://schemas.openxmlformats.org/officeDocument/2006/relationships/font"/><Relationship Id="rId79" Target="notesSlides/notesSlide10.xml" Type="http://schemas.openxmlformats.org/officeDocument/2006/relationships/notesSlide"/><Relationship Id="rId8" Target="slides/slide3.xml" Type="http://schemas.openxmlformats.org/officeDocument/2006/relationships/slide"/><Relationship Id="rId80" Target="notesSlides/notesSlide11.xml" Type="http://schemas.openxmlformats.org/officeDocument/2006/relationships/notesSlide"/><Relationship Id="rId81" Target="notesSlides/notesSlide12.xml" Type="http://schemas.openxmlformats.org/officeDocument/2006/relationships/notesSlide"/><Relationship Id="rId82" Target="notesSlides/notesSlide13.xml" Type="http://schemas.openxmlformats.org/officeDocument/2006/relationships/notesSlide"/><Relationship Id="rId83" Target="notesSlides/notesSlide14.xml" Type="http://schemas.openxmlformats.org/officeDocument/2006/relationships/notesSlide"/><Relationship Id="rId84" Target="notesSlides/notesSlide15.xml" Type="http://schemas.openxmlformats.org/officeDocument/2006/relationships/notesSlide"/><Relationship Id="rId85" Target="notesSlides/notesSlide16.xml" Type="http://schemas.openxmlformats.org/officeDocument/2006/relationships/notesSlide"/><Relationship Id="rId86" Target="notesSlides/notesSlide17.xml" Type="http://schemas.openxmlformats.org/officeDocument/2006/relationships/notesSlide"/><Relationship Id="rId87" Target="notesSlides/notesSlide18.xml" Type="http://schemas.openxmlformats.org/officeDocument/2006/relationships/notesSlide"/><Relationship Id="rId88" Target="notesSlides/notesSlide19.xml" Type="http://schemas.openxmlformats.org/officeDocument/2006/relationships/notesSlide"/><Relationship Id="rId89" Target="notesSlides/notesSlide20.xml" Type="http://schemas.openxmlformats.org/officeDocument/2006/relationships/notesSlide"/><Relationship Id="rId9" Target="slides/slide4.xml" Type="http://schemas.openxmlformats.org/officeDocument/2006/relationships/slide"/><Relationship Id="rId90" Target="notesSlides/notesSlide21.xml" Type="http://schemas.openxmlformats.org/officeDocument/2006/relationships/notesSlide"/><Relationship Id="rId91" Target="notesSlides/notesSlide22.xml" Type="http://schemas.openxmlformats.org/officeDocument/2006/relationships/notesSlide"/><Relationship Id="rId92" Target="notesSlides/notesSlide23.xml" Type="http://schemas.openxmlformats.org/officeDocument/2006/relationships/notesSlide"/><Relationship Id="rId93" Target="notesSlides/notesSlide24.xml" Type="http://schemas.openxmlformats.org/officeDocument/2006/relationships/notesSlide"/><Relationship Id="rId94" Target="notesSlides/notesSlide25.xml" Type="http://schemas.openxmlformats.org/officeDocument/2006/relationships/notesSlide"/><Relationship Id="rId95" Target="notesSlides/notesSlide26.xml" Type="http://schemas.openxmlformats.org/officeDocument/2006/relationships/notesSlide"/><Relationship Id="rId96" Target="notesSlides/notesSlide27.xml" Type="http://schemas.openxmlformats.org/officeDocument/2006/relationships/notesSlide"/><Relationship Id="rId97" Target="notesSlides/notesSlide28.xml" Type="http://schemas.openxmlformats.org/officeDocument/2006/relationships/notesSlide"/><Relationship Id="rId98" Target="notesSlides/notesSlide29.xml" Type="http://schemas.openxmlformats.org/officeDocument/2006/relationships/notesSlide"/><Relationship Id="rId99" Target="notesSlides/notesSlide30.xml" Type="http://schemas.openxmlformats.org/officeDocument/2006/relationships/note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9.xml" Type="http://schemas.openxmlformats.org/officeDocument/2006/relationships/slide"/></Relationships>
</file>

<file path=ppt/notesSlides/_rels/notesSlide3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3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1.xml" Type="http://schemas.openxmlformats.org/officeDocument/2006/relationships/slide"/></Relationships>
</file>

<file path=ppt/notesSlides/_rels/notesSlide3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2.xml" Type="http://schemas.openxmlformats.org/officeDocument/2006/relationships/slide"/></Relationships>
</file>

<file path=ppt/notesSlides/_rels/notesSlide3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3.xml" Type="http://schemas.openxmlformats.org/officeDocument/2006/relationships/slide"/></Relationships>
</file>

<file path=ppt/notesSlides/_rels/notesSlide3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4.xml" Type="http://schemas.openxmlformats.org/officeDocument/2006/relationships/slide"/></Relationships>
</file>

<file path=ppt/notesSlides/_rels/notesSlide3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5.xml" Type="http://schemas.openxmlformats.org/officeDocument/2006/relationships/slide"/></Relationships>
</file>

<file path=ppt/notesSlides/_rels/notesSlide3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6.xml" Type="http://schemas.openxmlformats.org/officeDocument/2006/relationships/slide"/></Relationships>
</file>

<file path=ppt/notesSlides/_rels/notesSlide3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7.xml" Type="http://schemas.openxmlformats.org/officeDocument/2006/relationships/slide"/></Relationships>
</file>

<file path=ppt/notesSlides/_rels/notesSlide3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8.xml" Type="http://schemas.openxmlformats.org/officeDocument/2006/relationships/slide"/></Relationships>
</file>

<file path=ppt/notesSlides/_rels/notesSlide3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9.xml" Type="http://schemas.openxmlformats.org/officeDocument/2006/relationships/slide"/></Relationships>
</file>

<file path=ppt/notesSlides/_rels/notesSlide4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0.xml" Type="http://schemas.openxmlformats.org/officeDocument/2006/relationships/slide"/></Relationships>
</file>

<file path=ppt/notesSlides/_rels/notesSlide4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1.xml" Type="http://schemas.openxmlformats.org/officeDocument/2006/relationships/slide"/></Relationships>
</file>

<file path=ppt/notesSlides/_rels/notesSlide4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2.xml" Type="http://schemas.openxmlformats.org/officeDocument/2006/relationships/slide"/></Relationships>
</file>

<file path=ppt/notesSlides/_rels/notesSlide4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3.xml" Type="http://schemas.openxmlformats.org/officeDocument/2006/relationships/slide"/></Relationships>
</file>

<file path=ppt/notesSlides/_rels/notesSlide4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4.xml" Type="http://schemas.openxmlformats.org/officeDocument/2006/relationships/slide"/></Relationships>
</file>

<file path=ppt/notesSlides/_rels/notesSlide4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5.xml" Type="http://schemas.openxmlformats.org/officeDocument/2006/relationships/slide"/></Relationships>
</file>

<file path=ppt/notesSlides/_rels/notesSlide4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6.xml" Type="http://schemas.openxmlformats.org/officeDocument/2006/relationships/slide"/></Relationships>
</file>

<file path=ppt/notesSlides/_rels/notesSlide4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7.xml" Type="http://schemas.openxmlformats.org/officeDocument/2006/relationships/slide"/></Relationships>
</file>

<file path=ppt/notesSlides/_rels/notesSlide4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8.xml" Type="http://schemas.openxmlformats.org/officeDocument/2006/relationships/slide"/></Relationships>
</file>

<file path=ppt/notesSlides/_rels/notesSlide4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9.xml" Type="http://schemas.openxmlformats.org/officeDocument/2006/relationships/slide"/></Relationships>
</file>

<file path=ppt/notesSlides/_rels/notesSlide5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0.xml" Type="http://schemas.openxmlformats.org/officeDocument/2006/relationships/slide"/></Relationships>
</file>

<file path=ppt/notesSlides/_rels/notesSlide5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1.xml" Type="http://schemas.openxmlformats.org/officeDocument/2006/relationships/slide"/></Relationships>
</file>

<file path=ppt/notesSlides/_rels/notesSlide5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2.xml" Type="http://schemas.openxmlformats.org/officeDocument/2006/relationships/slide"/></Relationships>
</file>

<file path=ppt/notesSlides/_rels/notesSlide5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3.xml" Type="http://schemas.openxmlformats.org/officeDocument/2006/relationships/slide"/></Relationships>
</file>

<file path=ppt/notesSlides/_rels/notesSlide5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4.xml" Type="http://schemas.openxmlformats.org/officeDocument/2006/relationships/slide"/></Relationships>
</file>

<file path=ppt/notesSlides/_rels/notesSlide5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5.xml" Type="http://schemas.openxmlformats.org/officeDocument/2006/relationships/slide"/></Relationships>
</file>

<file path=ppt/notesSlides/_rels/notesSlide5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6.xml" Type="http://schemas.openxmlformats.org/officeDocument/2006/relationships/slide"/></Relationships>
</file>

<file path=ppt/notesSlides/_rels/notesSlide5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7.xml" Type="http://schemas.openxmlformats.org/officeDocument/2006/relationships/slide"/></Relationships>
</file>

<file path=ppt/notesSlides/_rels/notesSlide5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8.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Ontario Centres for Learning, Research and Innovation in Long-Term Care strengthens quality of life and care for residents across the province. We are a program of the Ministry of Health and Ministry of Long-Term Care that acts as a resource for the sector to enhance the health and well-being of people who live and work in long-term care.</a:t>
            </a:r>
          </a:p>
          <a:p>
            <a:r>
              <a:rPr lang="en-US"/>
              <a:t/>
            </a:r>
          </a:p>
          <a:p>
            <a:r>
              <a:rPr lang="en-US"/>
              <a:t>We do this by:</a:t>
            </a:r>
          </a:p>
          <a:p>
            <a:r>
              <a:rPr lang="en-US"/>
              <a:t>providing education and training </a:t>
            </a:r>
          </a:p>
          <a:p>
            <a:r>
              <a:rPr lang="en-US"/>
              <a:t>sharing research and innovations </a:t>
            </a:r>
          </a:p>
          <a:p>
            <a:r>
              <a:rPr lang="en-US"/>
              <a:t>identifying and developing resources for LTC homes </a:t>
            </a:r>
          </a:p>
          <a:p>
            <a:r>
              <a:rPr lang="en-US"/>
              <a:t/>
            </a:r>
          </a:p>
          <a:p>
            <a:r>
              <a:rPr lang="en-US"/>
              <a:t>The Program partners with the LTC sector to provide solutions for priority issues, including mental health, EDI and future workforce engagement.</a:t>
            </a:r>
          </a:p>
          <a:p>
            <a:r>
              <a:rPr lang="en-US"/>
              <a:t/>
            </a:r>
          </a:p>
          <a:p>
            <a:r>
              <a:rPr lang="en-US"/>
              <a:t>We are hosted at three different sites: Baycrest Health Sciences, Bruyère Health, and the Schlegel-UW Research Institute for Aging. </a:t>
            </a:r>
          </a:p>
          <a:p>
            <a:r>
              <a:rPr lang="en-US"/>
              <a:t/>
            </a:r>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Ontario CLRI was tasked by the Ministry of Long-Term Care to coordinate its outreach to LTC homes in the province. Although the program is situated across three host organizations, we have developed a single program profile and capitalized on the expertise across host organizations to be an effective resource program for Ontario LTC homes and the sector. </a:t>
            </a:r>
          </a:p>
          <a:p>
            <a:r>
              <a:rPr lang="en-US"/>
              <a:t/>
            </a:r>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If you’re interested Interested in staying up-to-date on LTC training, news, resources, and events, please visit our website and subscribe to our newsletter. You’re also welcome to follow us on LinkedIn, Facebook.</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media/image3.jpeg" Type="http://schemas.openxmlformats.org/officeDocument/2006/relationships/image"/><Relationship Id="rId6"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 Id="rId7"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media/image7.png" Type="http://schemas.openxmlformats.org/officeDocument/2006/relationships/image"/><Relationship Id="rId6" Target="../media/image10.png" Type="http://schemas.openxmlformats.org/officeDocument/2006/relationships/image"/><Relationship Id="rId7" Target="../media/image1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media/image1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media/image1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4.jpeg" Type="http://schemas.openxmlformats.org/officeDocument/2006/relationships/image"/><Relationship Id="rId4" Target="../media/image2.jpeg" Type="http://schemas.openxmlformats.org/officeDocument/2006/relationships/image"/><Relationship Id="rId5" Target="../media/image15.png" Type="http://schemas.openxmlformats.org/officeDocument/2006/relationships/image"/><Relationship Id="rId6" Target="../media/image16.png" Type="http://schemas.openxmlformats.org/officeDocument/2006/relationships/image"/><Relationship Id="rId7" Target="../media/image1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https://longtermcarestandards.ca/" TargetMode="External" Type="http://schemas.openxmlformats.org/officeDocument/2006/relationships/hyperlink"/><Relationship Id="rId6" Target="../media/image18.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2.jpeg" Type="http://schemas.openxmlformats.org/officeDocument/2006/relationships/image"/><Relationship Id="rId4" Target="../media/image14.jpeg" Type="http://schemas.openxmlformats.org/officeDocument/2006/relationships/image"/><Relationship Id="rId5" Target="../media/image15.png" Type="http://schemas.openxmlformats.org/officeDocument/2006/relationships/image"/><Relationship Id="rId6" Target="../media/image16.png" Type="http://schemas.openxmlformats.org/officeDocument/2006/relationships/image"/><Relationship Id="rId7" Target="../media/image19.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 Id="rId5" Target="../media/image20.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https://brainxchange.ca/Public/Special-Pages/BSO/Clinical-Tools-and-Resources/My-Personhood-Summary%C2%A9/My-Personhood-Summary%C2%A9-Poster-Templates" TargetMode="External" Type="http://schemas.openxmlformats.org/officeDocument/2006/relationships/hyperlink"/><Relationship Id="rId6" Target="../media/image21.png" Type="http://schemas.openxmlformats.org/officeDocument/2006/relationships/image"/><Relationship Id="rId7" Target="../media/image22.png" Type="http://schemas.openxmlformats.org/officeDocument/2006/relationships/image"/><Relationship Id="rId8" Target="https://alzheimer.ca/sites/default/files/documents/all_about_me_a_conversation_starter_e.pdf" TargetMode="External" Type="http://schemas.openxmlformats.org/officeDocument/2006/relationships/hyperlink"/></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media/image23.png" Type="http://schemas.openxmlformats.org/officeDocument/2006/relationships/image"/><Relationship Id="rId6" Target="https://clri-ltc.ca/resource/pcl/" TargetMode="External" Type="http://schemas.openxmlformats.org/officeDocument/2006/relationships/hyperlink"/></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media/image24.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media/image25.png" Type="http://schemas.openxmlformats.org/officeDocument/2006/relationships/image"/><Relationship Id="rId6" Target="https://rnao.ca/bpg/guidelines/people-centred-care" TargetMode="External" Type="http://schemas.openxmlformats.org/officeDocument/2006/relationships/hyperlink"/></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media/image26.png" Type="http://schemas.openxmlformats.org/officeDocument/2006/relationships/image"/><Relationship Id="rId6" Target="https://clri-ltc.ca/resource/pcc-ltc-cop/" TargetMode="External" Type="http://schemas.openxmlformats.org/officeDocument/2006/relationships/hyperlink"/><Relationship Id="rId7" Target="../media/image27.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2.jpeg" Type="http://schemas.openxmlformats.org/officeDocument/2006/relationships/image"/><Relationship Id="rId4" Target="../media/image28.png" Type="http://schemas.openxmlformats.org/officeDocument/2006/relationships/image"/><Relationship Id="rId5" Target="../media/image29.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media/image30.png" Type="http://schemas.openxmlformats.org/officeDocument/2006/relationships/image"/><Relationship Id="rId6" Target="../media/image31.png" Type="http://schemas.openxmlformats.org/officeDocument/2006/relationships/image"/><Relationship Id="rId7" Target="https://clri-ltc.ca/empowering-life-stories-connection-and-individuality-the-glebe-centres-journey-of-becoming-a-butterfly-ltc-home/" TargetMode="External" Type="http://schemas.openxmlformats.org/officeDocument/2006/relationships/hyperlink"/></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https://clri-ltc.ca/build-your-own-culture-change-journey-the-city-of-ottawas-model-for-embedding-person-centred-care/" TargetMode="External" Type="http://schemas.openxmlformats.org/officeDocument/2006/relationships/hyperlink"/><Relationship Id="rId6" Target="../media/image32.png" Type="http://schemas.openxmlformats.org/officeDocument/2006/relationships/image"/><Relationship Id="rId7" Target="../media/image33.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https://clri-ltc.ca/i-see-it-i-see-it-happening-here-and-that-felt-really-good-how-osgoode-care-centres-eden-journey-is-changing-culture/" TargetMode="External" Type="http://schemas.openxmlformats.org/officeDocument/2006/relationships/hyperlink"/><Relationship Id="rId6" Target="../media/image34.png" Type="http://schemas.openxmlformats.org/officeDocument/2006/relationships/image"/><Relationship Id="rId7" Target="../media/image35.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36.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37.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38.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6.xml" Type="http://schemas.openxmlformats.org/officeDocument/2006/relationships/notesSlide"/><Relationship Id="rId3" Target="../media/image39.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7.xml" Type="http://schemas.openxmlformats.org/officeDocument/2006/relationships/notesSlide"/><Relationship Id="rId3" Target="../media/image40.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8.xml" Type="http://schemas.openxmlformats.org/officeDocument/2006/relationships/notesSlide"/><Relationship Id="rId3" Target="../media/image41.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9.xml" Type="http://schemas.openxmlformats.org/officeDocument/2006/relationships/notesSlide"/><Relationship Id="rId3" Target="../media/image42.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0.xml" Type="http://schemas.openxmlformats.org/officeDocument/2006/relationships/notesSlide"/><Relationship Id="rId3" Target="../media/image43.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1.xml" Type="http://schemas.openxmlformats.org/officeDocument/2006/relationships/notesSlide"/><Relationship Id="rId3" Target="../media/image44.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2.xml" Type="http://schemas.openxmlformats.org/officeDocument/2006/relationships/notesSlide"/><Relationship Id="rId3" Target="../media/image45.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3.xml" Type="http://schemas.openxmlformats.org/officeDocument/2006/relationships/notesSlide"/><Relationship Id="rId3" Target="../media/image46.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4.xml" Type="http://schemas.openxmlformats.org/officeDocument/2006/relationships/notesSlide"/><Relationship Id="rId3" Target="../media/image47.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5.xml" Type="http://schemas.openxmlformats.org/officeDocument/2006/relationships/notesSlide"/><Relationship Id="rId3" Target="../media/image48.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6.xml" Type="http://schemas.openxmlformats.org/officeDocument/2006/relationships/notesSlide"/><Relationship Id="rId3" Target="../media/image49.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7.xml" Type="http://schemas.openxmlformats.org/officeDocument/2006/relationships/notesSlide"/><Relationship Id="rId3" Target="../media/image50.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8.xml" Type="http://schemas.openxmlformats.org/officeDocument/2006/relationships/notesSlide"/><Relationship Id="rId3" Target="../media/image51.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9.xml" Type="http://schemas.openxmlformats.org/officeDocument/2006/relationships/notesSlide"/><Relationship Id="rId3" Target="../media/image52.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0.xml" Type="http://schemas.openxmlformats.org/officeDocument/2006/relationships/notesSlide"/><Relationship Id="rId3" Target="../media/image53.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1.xml" Type="http://schemas.openxmlformats.org/officeDocument/2006/relationships/notesSlide"/><Relationship Id="rId3" Target="../media/image54.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2.xml" Type="http://schemas.openxmlformats.org/officeDocument/2006/relationships/notesSlide"/><Relationship Id="rId3" Target="../media/image55.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3.xml" Type="http://schemas.openxmlformats.org/officeDocument/2006/relationships/notesSlide"/><Relationship Id="rId3" Target="../media/image56.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4.xml" Type="http://schemas.openxmlformats.org/officeDocument/2006/relationships/notesSlide"/><Relationship Id="rId3" Target="../media/image57.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5.xml" Type="http://schemas.openxmlformats.org/officeDocument/2006/relationships/notesSlide"/><Relationship Id="rId3" Target="../media/image58.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6.xml" Type="http://schemas.openxmlformats.org/officeDocument/2006/relationships/notesSlide"/><Relationship Id="rId3" Target="../media/image59.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7.xml" Type="http://schemas.openxmlformats.org/officeDocument/2006/relationships/notesSlide"/><Relationship Id="rId3" Target="../media/image60.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8.xml" Type="http://schemas.openxmlformats.org/officeDocument/2006/relationships/notesSlide"/><Relationship Id="rId3" Target="../media/image61.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9.xml" Type="http://schemas.openxmlformats.org/officeDocument/2006/relationships/notesSlide"/><Relationship Id="rId3" Target="../media/image62.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10" Target="https://info.lifeloop.com/linked-senior" TargetMode="External" Type="http://schemas.openxmlformats.org/officeDocument/2006/relationships/hyperlink"/><Relationship Id="rId2" Target="../notesSlides/notesSlide50.xml" Type="http://schemas.openxmlformats.org/officeDocument/2006/relationships/notesSlide"/><Relationship Id="rId3" Target="https://www.edenalt.org/" TargetMode="External" Type="http://schemas.openxmlformats.org/officeDocument/2006/relationships/hyperlink"/><Relationship Id="rId4" Target="https://dementiability.com/" TargetMode="External" Type="http://schemas.openxmlformats.org/officeDocument/2006/relationships/hyperlink"/><Relationship Id="rId5" Target="https://cyclingwithoutage.ca/" TargetMode="External" Type="http://schemas.openxmlformats.org/officeDocument/2006/relationships/hyperlink"/><Relationship Id="rId6" Target="https://javagp.com/java-music-club/" TargetMode="External" Type="http://schemas.openxmlformats.org/officeDocument/2006/relationships/hyperlink"/><Relationship Id="rId7" Target="https://teepasnow.com/" TargetMode="External" Type="http://schemas.openxmlformats.org/officeDocument/2006/relationships/hyperlink"/><Relationship Id="rId8" Target="https://www.tover.care/ca-en/" TargetMode="External" Type="http://schemas.openxmlformats.org/officeDocument/2006/relationships/hyperlink"/><Relationship Id="rId9" Target="https://motiview.ca/" TargetMode="External" Type="http://schemas.openxmlformats.org/officeDocument/2006/relationships/hyperlink"/></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1.xml" Type="http://schemas.openxmlformats.org/officeDocument/2006/relationships/notesSlide"/><Relationship Id="rId3" Target="../media/image63.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2.xml" Type="http://schemas.openxmlformats.org/officeDocument/2006/relationships/notesSlide"/><Relationship Id="rId3" Target="../media/image64.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3.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4.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media/image65.png" Type="http://schemas.openxmlformats.org/officeDocument/2006/relationships/image"/><Relationship Id="rId6" Target="../media/image66.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5.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https://changeltcnow.ca/institutions-to-homes/" TargetMode="External" Type="http://schemas.openxmlformats.org/officeDocument/2006/relationships/hyperlink"/><Relationship Id="rId6" Target="https://changeltcnow.ca/resources/webinars/" TargetMode="External" Type="http://schemas.openxmlformats.org/officeDocument/2006/relationships/hyperlink"/><Relationship Id="rId7" Target="https://changeltcnow.ca/resources/videos/" TargetMode="External" Type="http://schemas.openxmlformats.org/officeDocument/2006/relationships/hyperlink"/><Relationship Id="rId8" Target="https://changeltcnow.ca/" TargetMode="External" Type="http://schemas.openxmlformats.org/officeDocument/2006/relationships/hyperlink"/><Relationship Id="rId9" Target="../media/image67.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6.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https://www.pioneernetwork.net/" TargetMode="External" Type="http://schemas.openxmlformats.org/officeDocument/2006/relationships/hyperlink"/><Relationship Id="rId6" Target="https://clri-ltc.ca/resource/working-together-to-put-living-first-a-guidebook/" TargetMode="External" Type="http://schemas.openxmlformats.org/officeDocument/2006/relationships/hyperlink"/><Relationship Id="rId7" Target="https://carleton.ca/carework/archivedresearch-projects/archived-current-year/reimagining-long-term-residential-care/" TargetMode="External" Type="http://schemas.openxmlformats.org/officeDocument/2006/relationships/hyperlink"/></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youtube.com/watch?v=ge6D7XdhflQ" TargetMode="External" Type="http://schemas.openxmlformats.org/officeDocument/2006/relationships/hyperlink"/><Relationship Id="rId11" Target="https://hogeweyk.dementiavillage.com/" TargetMode="External" Type="http://schemas.openxmlformats.org/officeDocument/2006/relationships/hyperlink"/><Relationship Id="rId12" Target="https://www.youtube.com/watch?v=MW8SP-ZGVCM" TargetMode="External" Type="http://schemas.openxmlformats.org/officeDocument/2006/relationships/hyperlink"/><Relationship Id="rId13" Target="https://www.toronto.ca/legdocs/mmis/2019/ec/bgrd/backgroundfile-130891.pdf" TargetMode="External" Type="http://schemas.openxmlformats.org/officeDocument/2006/relationships/hyperlink"/><Relationship Id="rId14" Target="https://www.youtube.com/watch?v=ijbgcX3vIWs" TargetMode="External" Type="http://schemas.openxmlformats.org/officeDocument/2006/relationships/hyperlink"/><Relationship Id="rId15" Target="https://www.perleyhealth.ca/free-webinar-series" TargetMode="External" Type="http://schemas.openxmlformats.org/officeDocument/2006/relationships/hyperlink"/><Relationship Id="rId2" Target="../notesSlides/notesSlide57.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https://www.edenalt.org/" TargetMode="External" Type="http://schemas.openxmlformats.org/officeDocument/2006/relationships/hyperlink"/><Relationship Id="rId6" Target="https://www.youtube.com/watch?v=qK3vTbckZMw" TargetMode="External" Type="http://schemas.openxmlformats.org/officeDocument/2006/relationships/hyperlink"/><Relationship Id="rId7" Target="https://thegreenhouseproject.org/" TargetMode="External" Type="http://schemas.openxmlformats.org/officeDocument/2006/relationships/hyperlink"/><Relationship Id="rId8" Target="https://www.youtube.com/watch?v=NrFaxaaYqek" TargetMode="External" Type="http://schemas.openxmlformats.org/officeDocument/2006/relationships/hyperlink"/><Relationship Id="rId9" Target="https://meaningfulcarematters.com/" TargetMode="External" Type="http://schemas.openxmlformats.org/officeDocument/2006/relationships/hyperlink"/></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8.xml" Type="http://schemas.openxmlformats.org/officeDocument/2006/relationships/notesSlide"/><Relationship Id="rId3" Target="../media/image2.jpeg" Type="http://schemas.openxmlformats.org/officeDocument/2006/relationships/image"/><Relationship Id="rId4" Target="../media/image1.png" Type="http://schemas.openxmlformats.org/officeDocument/2006/relationships/image"/><Relationship Id="rId5" Target="../media/image68.png" Type="http://schemas.openxmlformats.org/officeDocument/2006/relationships/image"/><Relationship Id="rId6" Target="../media/image69.png" Type="http://schemas.openxmlformats.org/officeDocument/2006/relationships/image"/><Relationship Id="rId7" Target="../media/image70.png" Type="http://schemas.openxmlformats.org/officeDocument/2006/relationships/image"/><Relationship Id="rId8" Target="../media/image5.png" Type="http://schemas.openxmlformats.org/officeDocument/2006/relationships/image"/><Relationship Id="rId9" Target="../media/image7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17566691" y="6976300"/>
            <a:ext cx="1047598" cy="4049401"/>
            <a:chOff x="0" y="0"/>
            <a:chExt cx="1396797" cy="5399202"/>
          </a:xfrm>
        </p:grpSpPr>
        <p:sp>
          <p:nvSpPr>
            <p:cNvPr name="Freeform 3" id="3"/>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4" id="4"/>
          <p:cNvGrpSpPr/>
          <p:nvPr/>
        </p:nvGrpSpPr>
        <p:grpSpPr>
          <a:xfrm rot="0">
            <a:off x="16221732" y="8607371"/>
            <a:ext cx="804177" cy="787203"/>
            <a:chOff x="0" y="0"/>
            <a:chExt cx="1072236" cy="1049604"/>
          </a:xfrm>
        </p:grpSpPr>
        <p:sp>
          <p:nvSpPr>
            <p:cNvPr name="Freeform 5" id="5"/>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3"/>
              <a:stretch>
                <a:fillRect l="0" t="0" r="-391436" b="2"/>
              </a:stretch>
            </a:blipFill>
          </p:spPr>
        </p:sp>
      </p:grpSp>
      <p:sp>
        <p:nvSpPr>
          <p:cNvPr name="TextBox 6" id="6"/>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grpSp>
        <p:nvGrpSpPr>
          <p:cNvPr name="Group 7" id="7"/>
          <p:cNvGrpSpPr/>
          <p:nvPr/>
        </p:nvGrpSpPr>
        <p:grpSpPr>
          <a:xfrm rot="-5400000">
            <a:off x="599161" y="9887579"/>
            <a:ext cx="905999" cy="905999"/>
            <a:chOff x="0" y="0"/>
            <a:chExt cx="1207999" cy="1207999"/>
          </a:xfrm>
        </p:grpSpPr>
        <p:sp>
          <p:nvSpPr>
            <p:cNvPr name="Freeform 8" id="8"/>
            <p:cNvSpPr/>
            <p:nvPr/>
          </p:nvSpPr>
          <p:spPr>
            <a:xfrm flipH="false" flipV="false" rot="0">
              <a:off x="0" y="0"/>
              <a:ext cx="1208024" cy="1208024"/>
            </a:xfrm>
            <a:custGeom>
              <a:avLst/>
              <a:gdLst/>
              <a:ahLst/>
              <a:cxnLst/>
              <a:rect r="r" b="b" t="t" l="l"/>
              <a:pathLst>
                <a:path h="1208024" w="1208024">
                  <a:moveTo>
                    <a:pt x="0" y="604012"/>
                  </a:moveTo>
                  <a:cubicBezTo>
                    <a:pt x="0" y="270383"/>
                    <a:pt x="270383" y="0"/>
                    <a:pt x="604012" y="0"/>
                  </a:cubicBezTo>
                  <a:cubicBezTo>
                    <a:pt x="937641" y="0"/>
                    <a:pt x="1208024" y="270383"/>
                    <a:pt x="1208024" y="604012"/>
                  </a:cubicBezTo>
                  <a:cubicBezTo>
                    <a:pt x="1208024" y="937641"/>
                    <a:pt x="937641" y="1208024"/>
                    <a:pt x="604012" y="1208024"/>
                  </a:cubicBezTo>
                  <a:cubicBezTo>
                    <a:pt x="270383" y="1208024"/>
                    <a:pt x="0" y="937641"/>
                    <a:pt x="0" y="604012"/>
                  </a:cubicBezTo>
                  <a:close/>
                </a:path>
              </a:pathLst>
            </a:custGeom>
            <a:blipFill>
              <a:blip r:embed="rId4">
                <a:alphaModFix amt="0"/>
              </a:blip>
              <a:stretch>
                <a:fillRect l="-78301" t="0" r="-78299" b="2"/>
              </a:stretch>
            </a:blipFill>
            <a:ln w="152400" cap="sq">
              <a:solidFill>
                <a:srgbClr val="FFC425"/>
              </a:solidFill>
              <a:prstDash val="solid"/>
              <a:miter/>
            </a:ln>
          </p:spPr>
        </p:sp>
      </p:grpSp>
      <p:grpSp>
        <p:nvGrpSpPr>
          <p:cNvPr name="Group 9" id="9"/>
          <p:cNvGrpSpPr/>
          <p:nvPr/>
        </p:nvGrpSpPr>
        <p:grpSpPr>
          <a:xfrm rot="-5400000">
            <a:off x="-547487" y="8875224"/>
            <a:ext cx="1079402" cy="1097404"/>
            <a:chOff x="0" y="0"/>
            <a:chExt cx="1439202" cy="1463205"/>
          </a:xfrm>
        </p:grpSpPr>
        <p:sp>
          <p:nvSpPr>
            <p:cNvPr name="Freeform 10" id="10"/>
            <p:cNvSpPr/>
            <p:nvPr/>
          </p:nvSpPr>
          <p:spPr>
            <a:xfrm flipH="false" flipV="false" rot="0">
              <a:off x="0" y="0"/>
              <a:ext cx="1439164" cy="1463294"/>
            </a:xfrm>
            <a:custGeom>
              <a:avLst/>
              <a:gdLst/>
              <a:ahLst/>
              <a:cxnLst/>
              <a:rect r="r" b="b" t="t" l="l"/>
              <a:pathLst>
                <a:path h="1463294" w="1439164">
                  <a:moveTo>
                    <a:pt x="0" y="731647"/>
                  </a:moveTo>
                  <a:cubicBezTo>
                    <a:pt x="0" y="327533"/>
                    <a:pt x="322199" y="0"/>
                    <a:pt x="719582" y="0"/>
                  </a:cubicBezTo>
                  <a:cubicBezTo>
                    <a:pt x="1116965" y="0"/>
                    <a:pt x="1439164" y="327533"/>
                    <a:pt x="1439164" y="731647"/>
                  </a:cubicBezTo>
                  <a:cubicBezTo>
                    <a:pt x="1439164" y="1135761"/>
                    <a:pt x="1116965" y="1463294"/>
                    <a:pt x="719582" y="1463294"/>
                  </a:cubicBezTo>
                  <a:cubicBezTo>
                    <a:pt x="322199" y="1463294"/>
                    <a:pt x="0" y="1135634"/>
                    <a:pt x="0" y="731647"/>
                  </a:cubicBezTo>
                  <a:close/>
                </a:path>
              </a:pathLst>
            </a:custGeom>
            <a:solidFill>
              <a:srgbClr val="8DC63F"/>
            </a:solidFill>
          </p:spPr>
        </p:sp>
      </p:grpSp>
      <p:grpSp>
        <p:nvGrpSpPr>
          <p:cNvPr name="Group 11" id="11"/>
          <p:cNvGrpSpPr/>
          <p:nvPr/>
        </p:nvGrpSpPr>
        <p:grpSpPr>
          <a:xfrm rot="-5400000">
            <a:off x="740426" y="7389505"/>
            <a:ext cx="2182797" cy="2182797"/>
            <a:chOff x="0" y="0"/>
            <a:chExt cx="2910396" cy="2910396"/>
          </a:xfrm>
        </p:grpSpPr>
        <p:sp>
          <p:nvSpPr>
            <p:cNvPr name="Freeform 12" id="12"/>
            <p:cNvSpPr/>
            <p:nvPr/>
          </p:nvSpPr>
          <p:spPr>
            <a:xfrm flipH="false" flipV="false" rot="0">
              <a:off x="0" y="0"/>
              <a:ext cx="2910459" cy="2910332"/>
            </a:xfrm>
            <a:custGeom>
              <a:avLst/>
              <a:gdLst/>
              <a:ahLst/>
              <a:cxnLst/>
              <a:rect r="r" b="b" t="t" l="l"/>
              <a:pathLst>
                <a:path h="2910332" w="2910459">
                  <a:moveTo>
                    <a:pt x="0" y="1455166"/>
                  </a:moveTo>
                  <a:cubicBezTo>
                    <a:pt x="0" y="651510"/>
                    <a:pt x="651510" y="0"/>
                    <a:pt x="1455166" y="0"/>
                  </a:cubicBezTo>
                  <a:cubicBezTo>
                    <a:pt x="2258822" y="0"/>
                    <a:pt x="2910459" y="651510"/>
                    <a:pt x="2910459" y="1455166"/>
                  </a:cubicBezTo>
                  <a:cubicBezTo>
                    <a:pt x="2910459" y="2258822"/>
                    <a:pt x="2258949" y="2910332"/>
                    <a:pt x="1455293" y="2910332"/>
                  </a:cubicBezTo>
                  <a:cubicBezTo>
                    <a:pt x="651637" y="2910332"/>
                    <a:pt x="0" y="2258822"/>
                    <a:pt x="0" y="1455166"/>
                  </a:cubicBezTo>
                  <a:close/>
                </a:path>
              </a:pathLst>
            </a:custGeom>
            <a:blipFill>
              <a:blip r:embed="rId4">
                <a:alphaModFix amt="0"/>
              </a:blip>
              <a:stretch>
                <a:fillRect l="-78301" t="0" r="-78299" b="-2"/>
              </a:stretch>
            </a:blipFill>
            <a:ln w="228600" cap="sq">
              <a:solidFill>
                <a:srgbClr val="F68A33"/>
              </a:solidFill>
              <a:prstDash val="solid"/>
              <a:miter/>
            </a:ln>
          </p:spPr>
        </p:sp>
      </p:grpSp>
      <p:grpSp>
        <p:nvGrpSpPr>
          <p:cNvPr name="Group 13" id="13"/>
          <p:cNvGrpSpPr/>
          <p:nvPr/>
        </p:nvGrpSpPr>
        <p:grpSpPr>
          <a:xfrm rot="0">
            <a:off x="1831800" y="1640748"/>
            <a:ext cx="14624399" cy="3062402"/>
            <a:chOff x="0" y="0"/>
            <a:chExt cx="19499199" cy="4083202"/>
          </a:xfrm>
        </p:grpSpPr>
        <p:sp>
          <p:nvSpPr>
            <p:cNvPr name="Freeform 14" id="14"/>
            <p:cNvSpPr/>
            <p:nvPr/>
          </p:nvSpPr>
          <p:spPr>
            <a:xfrm flipH="false" flipV="false" rot="0">
              <a:off x="0" y="0"/>
              <a:ext cx="19499200" cy="4083200"/>
            </a:xfrm>
            <a:custGeom>
              <a:avLst/>
              <a:gdLst/>
              <a:ahLst/>
              <a:cxnLst/>
              <a:rect r="r" b="b" t="t" l="l"/>
              <a:pathLst>
                <a:path h="4083200" w="19499200">
                  <a:moveTo>
                    <a:pt x="0" y="0"/>
                  </a:moveTo>
                  <a:lnTo>
                    <a:pt x="19499200" y="0"/>
                  </a:lnTo>
                  <a:lnTo>
                    <a:pt x="19499200" y="4083200"/>
                  </a:lnTo>
                  <a:lnTo>
                    <a:pt x="0" y="4083200"/>
                  </a:lnTo>
                  <a:close/>
                </a:path>
              </a:pathLst>
            </a:custGeom>
            <a:blipFill>
              <a:blip r:embed="rId4">
                <a:alphaModFix amt="0"/>
              </a:blip>
              <a:stretch>
                <a:fillRect l="0" t="-43050" r="0" b="-43050"/>
              </a:stretch>
            </a:blipFill>
          </p:spPr>
        </p:sp>
        <p:sp>
          <p:nvSpPr>
            <p:cNvPr name="TextBox 15" id="15"/>
            <p:cNvSpPr txBox="true"/>
            <p:nvPr/>
          </p:nvSpPr>
          <p:spPr>
            <a:xfrm>
              <a:off x="0" y="-123825"/>
              <a:ext cx="19499199" cy="4207027"/>
            </a:xfrm>
            <a:prstGeom prst="rect">
              <a:avLst/>
            </a:prstGeom>
          </p:spPr>
          <p:txBody>
            <a:bodyPr anchor="b" rtlCol="false" tIns="0" lIns="0" bIns="0" rIns="0"/>
            <a:lstStyle/>
            <a:p>
              <a:pPr algn="ctr">
                <a:lnSpc>
                  <a:spcPts val="7200"/>
                </a:lnSpc>
              </a:pPr>
              <a:r>
                <a:rPr lang="en-US" b="true" sz="6000">
                  <a:solidFill>
                    <a:srgbClr val="323232"/>
                  </a:solidFill>
                  <a:latin typeface="Calibri (MS) Bold"/>
                  <a:ea typeface="Calibri (MS) Bold"/>
                  <a:cs typeface="Calibri (MS) Bold"/>
                  <a:sym typeface="Calibri (MS) Bold"/>
                </a:rPr>
                <a:t>Building Capacity to Support Person-Centred Care and Culture Change in LTC</a:t>
              </a:r>
            </a:p>
          </p:txBody>
        </p:sp>
      </p:grpSp>
      <p:grpSp>
        <p:nvGrpSpPr>
          <p:cNvPr name="Group 16" id="16"/>
          <p:cNvGrpSpPr/>
          <p:nvPr/>
        </p:nvGrpSpPr>
        <p:grpSpPr>
          <a:xfrm rot="0">
            <a:off x="1558500" y="4703150"/>
            <a:ext cx="15171001" cy="2616003"/>
            <a:chOff x="0" y="0"/>
            <a:chExt cx="20228001" cy="3488004"/>
          </a:xfrm>
        </p:grpSpPr>
        <p:sp>
          <p:nvSpPr>
            <p:cNvPr name="Freeform 17" id="17"/>
            <p:cNvSpPr/>
            <p:nvPr/>
          </p:nvSpPr>
          <p:spPr>
            <a:xfrm flipH="false" flipV="false" rot="0">
              <a:off x="0" y="0"/>
              <a:ext cx="20227999" cy="3488000"/>
            </a:xfrm>
            <a:custGeom>
              <a:avLst/>
              <a:gdLst/>
              <a:ahLst/>
              <a:cxnLst/>
              <a:rect r="r" b="b" t="t" l="l"/>
              <a:pathLst>
                <a:path h="3488000" w="20227999">
                  <a:moveTo>
                    <a:pt x="0" y="0"/>
                  </a:moveTo>
                  <a:lnTo>
                    <a:pt x="20227999" y="0"/>
                  </a:lnTo>
                  <a:lnTo>
                    <a:pt x="20227999" y="3488000"/>
                  </a:lnTo>
                  <a:lnTo>
                    <a:pt x="0" y="3488000"/>
                  </a:lnTo>
                  <a:close/>
                </a:path>
              </a:pathLst>
            </a:custGeom>
            <a:blipFill>
              <a:blip r:embed="rId4">
                <a:alphaModFix amt="0"/>
              </a:blip>
              <a:stretch>
                <a:fillRect l="0" t="-62999" r="0" b="-62999"/>
              </a:stretch>
            </a:blipFill>
          </p:spPr>
        </p:sp>
        <p:sp>
          <p:nvSpPr>
            <p:cNvPr name="TextBox 18" id="18"/>
            <p:cNvSpPr txBox="true"/>
            <p:nvPr/>
          </p:nvSpPr>
          <p:spPr>
            <a:xfrm>
              <a:off x="0" y="-76200"/>
              <a:ext cx="20228001" cy="3564204"/>
            </a:xfrm>
            <a:prstGeom prst="rect">
              <a:avLst/>
            </a:prstGeom>
          </p:spPr>
          <p:txBody>
            <a:bodyPr anchor="ctr" rtlCol="false" tIns="0" lIns="0" bIns="0" rIns="0"/>
            <a:lstStyle/>
            <a:p>
              <a:pPr algn="ctr">
                <a:lnSpc>
                  <a:spcPts val="4800"/>
                </a:lnSpc>
              </a:pPr>
              <a:r>
                <a:rPr lang="en-US" b="true" sz="4000">
                  <a:solidFill>
                    <a:srgbClr val="6E6E6E"/>
                  </a:solidFill>
                  <a:latin typeface="Calibri (MS) Bold"/>
                  <a:ea typeface="Calibri (MS) Bold"/>
                  <a:cs typeface="Calibri (MS) Bold"/>
                  <a:sym typeface="Calibri (MS) Bold"/>
                </a:rPr>
                <a:t>Presenters: </a:t>
              </a:r>
            </a:p>
            <a:p>
              <a:pPr algn="ctr">
                <a:lnSpc>
                  <a:spcPts val="4320"/>
                </a:lnSpc>
              </a:pPr>
              <a:r>
                <a:rPr lang="en-US" b="true" sz="3600">
                  <a:solidFill>
                    <a:srgbClr val="6E6E6E"/>
                  </a:solidFill>
                  <a:latin typeface="Calibri (MS) Bold"/>
                  <a:ea typeface="Calibri (MS) Bold"/>
                  <a:cs typeface="Calibri (MS) Bold"/>
                  <a:sym typeface="Calibri (MS) Bold"/>
                </a:rPr>
                <a:t>Lindsay Passfield-Leu</a:t>
              </a:r>
              <a:r>
                <a:rPr lang="en-US" sz="3600">
                  <a:solidFill>
                    <a:srgbClr val="6E6E6E"/>
                  </a:solidFill>
                  <a:latin typeface="Calibri (MS)"/>
                  <a:ea typeface="Calibri (MS)"/>
                  <a:cs typeface="Calibri (MS)"/>
                  <a:sym typeface="Calibri (MS)"/>
                </a:rPr>
                <a:t>, VP Clinical Programs and Quality, Osgoode Care Centre</a:t>
              </a:r>
            </a:p>
            <a:p>
              <a:pPr algn="ctr">
                <a:lnSpc>
                  <a:spcPts val="4320"/>
                </a:lnSpc>
              </a:pPr>
              <a:r>
                <a:rPr lang="en-US" b="true" sz="3600">
                  <a:solidFill>
                    <a:srgbClr val="6E6E6E"/>
                  </a:solidFill>
                  <a:latin typeface="Calibri (MS) Bold"/>
                  <a:ea typeface="Calibri (MS) Bold"/>
                  <a:cs typeface="Calibri (MS) Bold"/>
                  <a:sym typeface="Calibri (MS) Bold"/>
                </a:rPr>
                <a:t>Michelle Fleming</a:t>
              </a:r>
              <a:r>
                <a:rPr lang="en-US" sz="3600">
                  <a:solidFill>
                    <a:srgbClr val="6E6E6E"/>
                  </a:solidFill>
                  <a:latin typeface="Calibri (MS)"/>
                  <a:ea typeface="Calibri (MS)"/>
                  <a:cs typeface="Calibri (MS)"/>
                  <a:sym typeface="Calibri (MS)"/>
                </a:rPr>
                <a:t>, Senior Knowledge Broker, Ontario CLRI at Bruyère Health</a:t>
              </a:r>
            </a:p>
          </p:txBody>
        </p:sp>
      </p:grpSp>
      <p:sp>
        <p:nvSpPr>
          <p:cNvPr name="TextBox 19" id="19"/>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grpSp>
        <p:nvGrpSpPr>
          <p:cNvPr name="Group 20" id="20"/>
          <p:cNvGrpSpPr/>
          <p:nvPr/>
        </p:nvGrpSpPr>
        <p:grpSpPr>
          <a:xfrm rot="0">
            <a:off x="1704746" y="7790650"/>
            <a:ext cx="15171001" cy="1914001"/>
            <a:chOff x="0" y="0"/>
            <a:chExt cx="20228001" cy="2552002"/>
          </a:xfrm>
        </p:grpSpPr>
        <p:sp>
          <p:nvSpPr>
            <p:cNvPr name="Freeform 21" id="21"/>
            <p:cNvSpPr/>
            <p:nvPr/>
          </p:nvSpPr>
          <p:spPr>
            <a:xfrm flipH="false" flipV="false" rot="0">
              <a:off x="0" y="0"/>
              <a:ext cx="20227999" cy="2552000"/>
            </a:xfrm>
            <a:custGeom>
              <a:avLst/>
              <a:gdLst/>
              <a:ahLst/>
              <a:cxnLst/>
              <a:rect r="r" b="b" t="t" l="l"/>
              <a:pathLst>
                <a:path h="2552000" w="20227999">
                  <a:moveTo>
                    <a:pt x="0" y="0"/>
                  </a:moveTo>
                  <a:lnTo>
                    <a:pt x="20227999" y="0"/>
                  </a:lnTo>
                  <a:lnTo>
                    <a:pt x="20227999" y="2552000"/>
                  </a:lnTo>
                  <a:lnTo>
                    <a:pt x="0" y="2552000"/>
                  </a:lnTo>
                  <a:close/>
                </a:path>
              </a:pathLst>
            </a:custGeom>
            <a:blipFill>
              <a:blip r:embed="rId4">
                <a:alphaModFix amt="0"/>
              </a:blip>
              <a:stretch>
                <a:fillRect l="0" t="-104444" r="0" b="-104444"/>
              </a:stretch>
            </a:blipFill>
          </p:spPr>
        </p:sp>
        <p:sp>
          <p:nvSpPr>
            <p:cNvPr name="TextBox 22" id="22"/>
            <p:cNvSpPr txBox="true"/>
            <p:nvPr/>
          </p:nvSpPr>
          <p:spPr>
            <a:xfrm>
              <a:off x="0" y="-76200"/>
              <a:ext cx="20228001" cy="2628202"/>
            </a:xfrm>
            <a:prstGeom prst="rect">
              <a:avLst/>
            </a:prstGeom>
          </p:spPr>
          <p:txBody>
            <a:bodyPr anchor="ctr" rtlCol="false" tIns="0" lIns="0" bIns="0" rIns="0"/>
            <a:lstStyle/>
            <a:p>
              <a:pPr algn="ctr">
                <a:lnSpc>
                  <a:spcPts val="4800"/>
                </a:lnSpc>
              </a:pPr>
              <a:r>
                <a:rPr lang="en-US" sz="4000">
                  <a:solidFill>
                    <a:srgbClr val="6E6E6E"/>
                  </a:solidFill>
                  <a:latin typeface="Calibri (MS)"/>
                  <a:ea typeface="Calibri (MS)"/>
                  <a:cs typeface="Calibri (MS)"/>
                  <a:sym typeface="Calibri (MS)"/>
                </a:rPr>
                <a:t>Family Councils Ontario Conference - East Region</a:t>
              </a:r>
            </a:p>
            <a:p>
              <a:pPr algn="ctr">
                <a:lnSpc>
                  <a:spcPts val="4800"/>
                </a:lnSpc>
              </a:pPr>
              <a:r>
                <a:rPr lang="en-US" sz="4000">
                  <a:solidFill>
                    <a:srgbClr val="6E6E6E"/>
                  </a:solidFill>
                  <a:latin typeface="Calibri (MS)"/>
                  <a:ea typeface="Calibri (MS)"/>
                  <a:cs typeface="Calibri (MS)"/>
                  <a:sym typeface="Calibri (MS)"/>
                </a:rPr>
                <a:t>Tuesday, May 19th, 2026</a:t>
              </a: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300904" y="7954185"/>
            <a:ext cx="899998" cy="899998"/>
            <a:chOff x="0" y="0"/>
            <a:chExt cx="1199998" cy="1199998"/>
          </a:xfrm>
        </p:grpSpPr>
        <p:sp>
          <p:nvSpPr>
            <p:cNvPr name="Freeform 3" id="3"/>
            <p:cNvSpPr/>
            <p:nvPr/>
          </p:nvSpPr>
          <p:spPr>
            <a:xfrm flipH="false" flipV="false" rot="0">
              <a:off x="0" y="0"/>
              <a:ext cx="1200023" cy="1200023"/>
            </a:xfrm>
            <a:custGeom>
              <a:avLst/>
              <a:gdLst/>
              <a:ahLst/>
              <a:cxnLst/>
              <a:rect r="r" b="b" t="t" l="l"/>
              <a:pathLst>
                <a:path h="1200023" w="1200023">
                  <a:moveTo>
                    <a:pt x="0" y="599948"/>
                  </a:moveTo>
                  <a:cubicBezTo>
                    <a:pt x="0" y="268605"/>
                    <a:pt x="268605" y="0"/>
                    <a:pt x="599948" y="0"/>
                  </a:cubicBezTo>
                  <a:cubicBezTo>
                    <a:pt x="931291" y="0"/>
                    <a:pt x="1200023" y="268605"/>
                    <a:pt x="1200023" y="599948"/>
                  </a:cubicBezTo>
                  <a:cubicBezTo>
                    <a:pt x="1200023" y="931291"/>
                    <a:pt x="931418" y="1200023"/>
                    <a:pt x="599948" y="1200023"/>
                  </a:cubicBezTo>
                  <a:cubicBezTo>
                    <a:pt x="268478" y="1200023"/>
                    <a:pt x="0" y="931418"/>
                    <a:pt x="0" y="599948"/>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266892" y="8769220"/>
            <a:ext cx="1071001" cy="1089003"/>
            <a:chOff x="0" y="0"/>
            <a:chExt cx="1428001" cy="1452004"/>
          </a:xfrm>
        </p:grpSpPr>
        <p:sp>
          <p:nvSpPr>
            <p:cNvPr name="Freeform 5" id="5"/>
            <p:cNvSpPr/>
            <p:nvPr/>
          </p:nvSpPr>
          <p:spPr>
            <a:xfrm flipH="false" flipV="false" rot="0">
              <a:off x="0" y="0"/>
              <a:ext cx="1427988" cy="1452118"/>
            </a:xfrm>
            <a:custGeom>
              <a:avLst/>
              <a:gdLst/>
              <a:ahLst/>
              <a:cxnLst/>
              <a:rect r="r" b="b" t="t" l="l"/>
              <a:pathLst>
                <a:path h="1452118" w="1427988">
                  <a:moveTo>
                    <a:pt x="0" y="726059"/>
                  </a:moveTo>
                  <a:cubicBezTo>
                    <a:pt x="0" y="324993"/>
                    <a:pt x="319659" y="0"/>
                    <a:pt x="713994" y="0"/>
                  </a:cubicBezTo>
                  <a:cubicBezTo>
                    <a:pt x="1108329" y="0"/>
                    <a:pt x="1427988" y="324993"/>
                    <a:pt x="1427988" y="726059"/>
                  </a:cubicBezTo>
                  <a:cubicBezTo>
                    <a:pt x="1427988" y="1127125"/>
                    <a:pt x="1108329" y="1452118"/>
                    <a:pt x="713994" y="1452118"/>
                  </a:cubicBezTo>
                  <a:cubicBezTo>
                    <a:pt x="319659" y="1452118"/>
                    <a:pt x="0" y="1126998"/>
                    <a:pt x="0" y="726059"/>
                  </a:cubicBezTo>
                  <a:close/>
                </a:path>
              </a:pathLst>
            </a:custGeom>
            <a:solidFill>
              <a:srgbClr val="8DC63F"/>
            </a:solidFill>
          </p:spPr>
        </p:sp>
      </p:grpSp>
      <p:grpSp>
        <p:nvGrpSpPr>
          <p:cNvPr name="Group 6" id="6"/>
          <p:cNvGrpSpPr/>
          <p:nvPr/>
        </p:nvGrpSpPr>
        <p:grpSpPr>
          <a:xfrm rot="5400000">
            <a:off x="-1106748" y="9165574"/>
            <a:ext cx="2167804" cy="2167804"/>
            <a:chOff x="0" y="0"/>
            <a:chExt cx="2890406" cy="2890406"/>
          </a:xfrm>
        </p:grpSpPr>
        <p:sp>
          <p:nvSpPr>
            <p:cNvPr name="Freeform 7" id="7"/>
            <p:cNvSpPr/>
            <p:nvPr/>
          </p:nvSpPr>
          <p:spPr>
            <a:xfrm flipH="false" flipV="false" rot="0">
              <a:off x="0" y="0"/>
              <a:ext cx="2890520" cy="2890520"/>
            </a:xfrm>
            <a:custGeom>
              <a:avLst/>
              <a:gdLst/>
              <a:ahLst/>
              <a:cxnLst/>
              <a:rect r="r" b="b" t="t" l="l"/>
              <a:pathLst>
                <a:path h="2890520" w="2890520">
                  <a:moveTo>
                    <a:pt x="0" y="1445260"/>
                  </a:moveTo>
                  <a:cubicBezTo>
                    <a:pt x="0" y="647065"/>
                    <a:pt x="647065" y="0"/>
                    <a:pt x="1445260" y="0"/>
                  </a:cubicBezTo>
                  <a:cubicBezTo>
                    <a:pt x="2243455" y="0"/>
                    <a:pt x="2890520" y="647065"/>
                    <a:pt x="2890520" y="1445260"/>
                  </a:cubicBezTo>
                  <a:cubicBezTo>
                    <a:pt x="2890520" y="2243455"/>
                    <a:pt x="2243455" y="2890520"/>
                    <a:pt x="1445260" y="2890520"/>
                  </a:cubicBezTo>
                  <a:cubicBezTo>
                    <a:pt x="647065" y="2890520"/>
                    <a:pt x="0" y="2243328"/>
                    <a:pt x="0" y="1445260"/>
                  </a:cubicBezTo>
                  <a:close/>
                </a:path>
              </a:pathLst>
            </a:custGeom>
            <a:blipFill>
              <a:blip r:embed="rId3">
                <a:alphaModFix amt="0"/>
              </a:blip>
              <a:stretch>
                <a:fillRect l="-78300" t="0" r="-78296" b="3"/>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3" id="13"/>
          <p:cNvSpPr txBox="true"/>
          <p:nvPr/>
        </p:nvSpPr>
        <p:spPr>
          <a:xfrm rot="0">
            <a:off x="771373" y="405746"/>
            <a:ext cx="16725748" cy="1689221"/>
          </a:xfrm>
          <a:prstGeom prst="rect">
            <a:avLst/>
          </a:prstGeom>
        </p:spPr>
        <p:txBody>
          <a:bodyPr anchor="t" rtlCol="false" tIns="0" lIns="0" bIns="0" rIns="0">
            <a:spAutoFit/>
          </a:bodyPr>
          <a:lstStyle/>
          <a:p>
            <a:pPr algn="ctr">
              <a:lnSpc>
                <a:spcPts val="8640"/>
              </a:lnSpc>
            </a:pPr>
            <a:r>
              <a:rPr lang="en-US" b="true" sz="7200">
                <a:solidFill>
                  <a:srgbClr val="323232"/>
                </a:solidFill>
                <a:latin typeface="Calibri (MS) Bold"/>
                <a:ea typeface="Calibri (MS) Bold"/>
                <a:cs typeface="Calibri (MS) Bold"/>
                <a:sym typeface="Calibri (MS) Bold"/>
              </a:rPr>
              <a:t>Introductions</a:t>
            </a:r>
          </a:p>
        </p:txBody>
      </p:sp>
      <p:sp>
        <p:nvSpPr>
          <p:cNvPr name="TextBox 14" id="14"/>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sp>
        <p:nvSpPr>
          <p:cNvPr name="TextBox 15" id="15"/>
          <p:cNvSpPr txBox="true"/>
          <p:nvPr/>
        </p:nvSpPr>
        <p:spPr>
          <a:xfrm rot="0">
            <a:off x="3767604" y="6939677"/>
            <a:ext cx="5571153" cy="2233946"/>
          </a:xfrm>
          <a:prstGeom prst="rect">
            <a:avLst/>
          </a:prstGeom>
        </p:spPr>
        <p:txBody>
          <a:bodyPr anchor="t" rtlCol="false" tIns="0" lIns="0" bIns="0" rIns="0">
            <a:spAutoFit/>
          </a:bodyPr>
          <a:lstStyle/>
          <a:p>
            <a:pPr algn="ctr">
              <a:lnSpc>
                <a:spcPts val="4560"/>
              </a:lnSpc>
            </a:pPr>
            <a:r>
              <a:rPr lang="en-US" b="true" sz="3800">
                <a:solidFill>
                  <a:srgbClr val="6E6E6E"/>
                </a:solidFill>
                <a:latin typeface="Calibri (MS) Bold"/>
                <a:ea typeface="Calibri (MS) Bold"/>
                <a:cs typeface="Calibri (MS) Bold"/>
                <a:sym typeface="Calibri (MS) Bold"/>
              </a:rPr>
              <a:t>Lindsay Passfield-Leu</a:t>
            </a:r>
          </a:p>
          <a:p>
            <a:pPr algn="ctr">
              <a:lnSpc>
                <a:spcPts val="3600"/>
              </a:lnSpc>
            </a:pPr>
            <a:r>
              <a:rPr lang="en-US" sz="3000">
                <a:solidFill>
                  <a:srgbClr val="6E6E6E"/>
                </a:solidFill>
                <a:latin typeface="Calibri (MS)"/>
                <a:ea typeface="Calibri (MS)"/>
                <a:cs typeface="Calibri (MS)"/>
                <a:sym typeface="Calibri (MS)"/>
              </a:rPr>
              <a:t>VP Clinical Programs and Quality</a:t>
            </a:r>
          </a:p>
          <a:p>
            <a:pPr algn="ctr">
              <a:lnSpc>
                <a:spcPts val="3600"/>
              </a:lnSpc>
            </a:pPr>
            <a:r>
              <a:rPr lang="en-US" sz="3000">
                <a:solidFill>
                  <a:srgbClr val="6E6E6E"/>
                </a:solidFill>
                <a:latin typeface="Calibri (MS)"/>
                <a:ea typeface="Calibri (MS)"/>
                <a:cs typeface="Calibri (MS)"/>
                <a:sym typeface="Calibri (MS)"/>
              </a:rPr>
              <a:t>Osgoode Care Centre</a:t>
            </a:r>
          </a:p>
        </p:txBody>
      </p:sp>
      <p:sp>
        <p:nvSpPr>
          <p:cNvPr name="TextBox 16" id="16"/>
          <p:cNvSpPr txBox="true"/>
          <p:nvPr/>
        </p:nvSpPr>
        <p:spPr>
          <a:xfrm rot="0">
            <a:off x="9406471" y="6939677"/>
            <a:ext cx="5571153" cy="1878149"/>
          </a:xfrm>
          <a:prstGeom prst="rect">
            <a:avLst/>
          </a:prstGeom>
        </p:spPr>
        <p:txBody>
          <a:bodyPr anchor="t" rtlCol="false" tIns="0" lIns="0" bIns="0" rIns="0">
            <a:spAutoFit/>
          </a:bodyPr>
          <a:lstStyle/>
          <a:p>
            <a:pPr algn="ctr">
              <a:lnSpc>
                <a:spcPts val="4560"/>
              </a:lnSpc>
            </a:pPr>
            <a:r>
              <a:rPr lang="en-US" b="true" sz="3800">
                <a:solidFill>
                  <a:srgbClr val="6E6E6E"/>
                </a:solidFill>
                <a:latin typeface="Calibri (MS) Bold"/>
                <a:ea typeface="Calibri (MS) Bold"/>
                <a:cs typeface="Calibri (MS) Bold"/>
                <a:sym typeface="Calibri (MS) Bold"/>
              </a:rPr>
              <a:t>Michelle Fleming</a:t>
            </a:r>
          </a:p>
          <a:p>
            <a:pPr algn="ctr">
              <a:lnSpc>
                <a:spcPts val="3600"/>
              </a:lnSpc>
            </a:pPr>
            <a:r>
              <a:rPr lang="en-US" sz="3000">
                <a:solidFill>
                  <a:srgbClr val="6E6E6E"/>
                </a:solidFill>
                <a:latin typeface="Calibri (MS)"/>
                <a:ea typeface="Calibri (MS)"/>
                <a:cs typeface="Calibri (MS)"/>
                <a:sym typeface="Calibri (MS)"/>
              </a:rPr>
              <a:t>Senior Knowledge Broker</a:t>
            </a:r>
          </a:p>
          <a:p>
            <a:pPr algn="ctr">
              <a:lnSpc>
                <a:spcPts val="3600"/>
              </a:lnSpc>
            </a:pPr>
            <a:r>
              <a:rPr lang="en-US" sz="3000">
                <a:solidFill>
                  <a:srgbClr val="6E6E6E"/>
                </a:solidFill>
                <a:latin typeface="Calibri (MS)"/>
                <a:ea typeface="Calibri (MS)"/>
                <a:cs typeface="Calibri (MS)"/>
                <a:sym typeface="Calibri (MS)"/>
              </a:rPr>
              <a:t>Ontario CLRI at Bruyère Health</a:t>
            </a:r>
          </a:p>
        </p:txBody>
      </p:sp>
      <p:grpSp>
        <p:nvGrpSpPr>
          <p:cNvPr name="Group 17" id="17"/>
          <p:cNvGrpSpPr/>
          <p:nvPr/>
        </p:nvGrpSpPr>
        <p:grpSpPr>
          <a:xfrm rot="0">
            <a:off x="4458976" y="2456250"/>
            <a:ext cx="4188447" cy="4468206"/>
            <a:chOff x="0" y="0"/>
            <a:chExt cx="5584596" cy="5957608"/>
          </a:xfrm>
        </p:grpSpPr>
        <p:sp>
          <p:nvSpPr>
            <p:cNvPr name="Freeform 18" id="18"/>
            <p:cNvSpPr/>
            <p:nvPr/>
          </p:nvSpPr>
          <p:spPr>
            <a:xfrm flipH="false" flipV="false" rot="0">
              <a:off x="0" y="0"/>
              <a:ext cx="5584571" cy="5957570"/>
            </a:xfrm>
            <a:custGeom>
              <a:avLst/>
              <a:gdLst/>
              <a:ahLst/>
              <a:cxnLst/>
              <a:rect r="r" b="b" t="t" l="l"/>
              <a:pathLst>
                <a:path h="5957570" w="5584571">
                  <a:moveTo>
                    <a:pt x="0" y="0"/>
                  </a:moveTo>
                  <a:lnTo>
                    <a:pt x="5584571" y="0"/>
                  </a:lnTo>
                  <a:lnTo>
                    <a:pt x="5584571" y="5957570"/>
                  </a:lnTo>
                  <a:lnTo>
                    <a:pt x="0" y="5957570"/>
                  </a:lnTo>
                  <a:lnTo>
                    <a:pt x="0" y="0"/>
                  </a:lnTo>
                  <a:close/>
                </a:path>
              </a:pathLst>
            </a:custGeom>
            <a:blipFill>
              <a:blip r:embed="rId5"/>
              <a:stretch>
                <a:fillRect l="0" t="-9200" r="0" b="-2"/>
              </a:stretch>
            </a:blipFill>
          </p:spPr>
        </p:sp>
      </p:grpSp>
      <p:grpSp>
        <p:nvGrpSpPr>
          <p:cNvPr name="Group 19" id="19"/>
          <p:cNvGrpSpPr/>
          <p:nvPr/>
        </p:nvGrpSpPr>
        <p:grpSpPr>
          <a:xfrm rot="0">
            <a:off x="10000402" y="2321328"/>
            <a:ext cx="4383281" cy="4468206"/>
            <a:chOff x="0" y="0"/>
            <a:chExt cx="5844375" cy="5957608"/>
          </a:xfrm>
        </p:grpSpPr>
        <p:sp>
          <p:nvSpPr>
            <p:cNvPr name="Freeform 20" id="20"/>
            <p:cNvSpPr/>
            <p:nvPr/>
          </p:nvSpPr>
          <p:spPr>
            <a:xfrm flipH="false" flipV="false" rot="0">
              <a:off x="0" y="0"/>
              <a:ext cx="5844413" cy="5957570"/>
            </a:xfrm>
            <a:custGeom>
              <a:avLst/>
              <a:gdLst/>
              <a:ahLst/>
              <a:cxnLst/>
              <a:rect r="r" b="b" t="t" l="l"/>
              <a:pathLst>
                <a:path h="5957570" w="5844413">
                  <a:moveTo>
                    <a:pt x="0" y="0"/>
                  </a:moveTo>
                  <a:lnTo>
                    <a:pt x="5844413" y="0"/>
                  </a:lnTo>
                  <a:lnTo>
                    <a:pt x="5844413" y="5957570"/>
                  </a:lnTo>
                  <a:lnTo>
                    <a:pt x="0" y="5957570"/>
                  </a:lnTo>
                  <a:lnTo>
                    <a:pt x="0" y="0"/>
                  </a:lnTo>
                  <a:close/>
                </a:path>
              </a:pathLst>
            </a:custGeom>
            <a:blipFill>
              <a:blip r:embed="rId6"/>
              <a:stretch>
                <a:fillRect l="0" t="0" r="0" b="-38462"/>
              </a:stretch>
            </a:blip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17566691" y="6976300"/>
            <a:ext cx="1047598" cy="4049401"/>
            <a:chOff x="0" y="0"/>
            <a:chExt cx="1396797" cy="5399202"/>
          </a:xfrm>
        </p:grpSpPr>
        <p:sp>
          <p:nvSpPr>
            <p:cNvPr name="Freeform 3" id="3"/>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4" id="4"/>
          <p:cNvGrpSpPr/>
          <p:nvPr/>
        </p:nvGrpSpPr>
        <p:grpSpPr>
          <a:xfrm rot="0">
            <a:off x="16221732" y="8607371"/>
            <a:ext cx="804177" cy="787203"/>
            <a:chOff x="0" y="0"/>
            <a:chExt cx="1072236" cy="1049604"/>
          </a:xfrm>
        </p:grpSpPr>
        <p:sp>
          <p:nvSpPr>
            <p:cNvPr name="Freeform 5" id="5"/>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3"/>
              <a:stretch>
                <a:fillRect l="0" t="0" r="-391436" b="2"/>
              </a:stretch>
            </a:blipFill>
          </p:spPr>
        </p:sp>
      </p:grpSp>
      <p:sp>
        <p:nvSpPr>
          <p:cNvPr name="TextBox 6" id="6"/>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grpSp>
        <p:nvGrpSpPr>
          <p:cNvPr name="Group 7" id="7"/>
          <p:cNvGrpSpPr/>
          <p:nvPr/>
        </p:nvGrpSpPr>
        <p:grpSpPr>
          <a:xfrm rot="-5400000">
            <a:off x="599161" y="9887579"/>
            <a:ext cx="905999" cy="905999"/>
            <a:chOff x="0" y="0"/>
            <a:chExt cx="1207999" cy="1207999"/>
          </a:xfrm>
        </p:grpSpPr>
        <p:sp>
          <p:nvSpPr>
            <p:cNvPr name="Freeform 8" id="8"/>
            <p:cNvSpPr/>
            <p:nvPr/>
          </p:nvSpPr>
          <p:spPr>
            <a:xfrm flipH="false" flipV="false" rot="0">
              <a:off x="0" y="0"/>
              <a:ext cx="1208024" cy="1208024"/>
            </a:xfrm>
            <a:custGeom>
              <a:avLst/>
              <a:gdLst/>
              <a:ahLst/>
              <a:cxnLst/>
              <a:rect r="r" b="b" t="t" l="l"/>
              <a:pathLst>
                <a:path h="1208024" w="1208024">
                  <a:moveTo>
                    <a:pt x="0" y="604012"/>
                  </a:moveTo>
                  <a:cubicBezTo>
                    <a:pt x="0" y="270383"/>
                    <a:pt x="270383" y="0"/>
                    <a:pt x="604012" y="0"/>
                  </a:cubicBezTo>
                  <a:cubicBezTo>
                    <a:pt x="937641" y="0"/>
                    <a:pt x="1208024" y="270383"/>
                    <a:pt x="1208024" y="604012"/>
                  </a:cubicBezTo>
                  <a:cubicBezTo>
                    <a:pt x="1208024" y="937641"/>
                    <a:pt x="937641" y="1208024"/>
                    <a:pt x="604012" y="1208024"/>
                  </a:cubicBezTo>
                  <a:cubicBezTo>
                    <a:pt x="270383" y="1208024"/>
                    <a:pt x="0" y="937641"/>
                    <a:pt x="0" y="604012"/>
                  </a:cubicBezTo>
                  <a:close/>
                </a:path>
              </a:pathLst>
            </a:custGeom>
            <a:blipFill>
              <a:blip r:embed="rId4">
                <a:alphaModFix amt="0"/>
              </a:blip>
              <a:stretch>
                <a:fillRect l="-78301" t="0" r="-78299" b="2"/>
              </a:stretch>
            </a:blipFill>
            <a:ln w="152400" cap="sq">
              <a:solidFill>
                <a:srgbClr val="FFC425"/>
              </a:solidFill>
              <a:prstDash val="solid"/>
              <a:miter/>
            </a:ln>
          </p:spPr>
        </p:sp>
      </p:grpSp>
      <p:grpSp>
        <p:nvGrpSpPr>
          <p:cNvPr name="Group 9" id="9"/>
          <p:cNvGrpSpPr/>
          <p:nvPr/>
        </p:nvGrpSpPr>
        <p:grpSpPr>
          <a:xfrm rot="-5400000">
            <a:off x="-547487" y="8875224"/>
            <a:ext cx="1079402" cy="1097404"/>
            <a:chOff x="0" y="0"/>
            <a:chExt cx="1439202" cy="1463205"/>
          </a:xfrm>
        </p:grpSpPr>
        <p:sp>
          <p:nvSpPr>
            <p:cNvPr name="Freeform 10" id="10"/>
            <p:cNvSpPr/>
            <p:nvPr/>
          </p:nvSpPr>
          <p:spPr>
            <a:xfrm flipH="false" flipV="false" rot="0">
              <a:off x="0" y="0"/>
              <a:ext cx="1439164" cy="1463294"/>
            </a:xfrm>
            <a:custGeom>
              <a:avLst/>
              <a:gdLst/>
              <a:ahLst/>
              <a:cxnLst/>
              <a:rect r="r" b="b" t="t" l="l"/>
              <a:pathLst>
                <a:path h="1463294" w="1439164">
                  <a:moveTo>
                    <a:pt x="0" y="731647"/>
                  </a:moveTo>
                  <a:cubicBezTo>
                    <a:pt x="0" y="327533"/>
                    <a:pt x="322199" y="0"/>
                    <a:pt x="719582" y="0"/>
                  </a:cubicBezTo>
                  <a:cubicBezTo>
                    <a:pt x="1116965" y="0"/>
                    <a:pt x="1439164" y="327533"/>
                    <a:pt x="1439164" y="731647"/>
                  </a:cubicBezTo>
                  <a:cubicBezTo>
                    <a:pt x="1439164" y="1135761"/>
                    <a:pt x="1116965" y="1463294"/>
                    <a:pt x="719582" y="1463294"/>
                  </a:cubicBezTo>
                  <a:cubicBezTo>
                    <a:pt x="322199" y="1463294"/>
                    <a:pt x="0" y="1135634"/>
                    <a:pt x="0" y="731647"/>
                  </a:cubicBezTo>
                  <a:close/>
                </a:path>
              </a:pathLst>
            </a:custGeom>
            <a:solidFill>
              <a:srgbClr val="8DC63F"/>
            </a:solidFill>
          </p:spPr>
        </p:sp>
      </p:grpSp>
      <p:grpSp>
        <p:nvGrpSpPr>
          <p:cNvPr name="Group 11" id="11"/>
          <p:cNvGrpSpPr/>
          <p:nvPr/>
        </p:nvGrpSpPr>
        <p:grpSpPr>
          <a:xfrm rot="-5400000">
            <a:off x="740426" y="7389505"/>
            <a:ext cx="2182797" cy="2182797"/>
            <a:chOff x="0" y="0"/>
            <a:chExt cx="2910396" cy="2910396"/>
          </a:xfrm>
        </p:grpSpPr>
        <p:sp>
          <p:nvSpPr>
            <p:cNvPr name="Freeform 12" id="12"/>
            <p:cNvSpPr/>
            <p:nvPr/>
          </p:nvSpPr>
          <p:spPr>
            <a:xfrm flipH="false" flipV="false" rot="0">
              <a:off x="0" y="0"/>
              <a:ext cx="2910459" cy="2910332"/>
            </a:xfrm>
            <a:custGeom>
              <a:avLst/>
              <a:gdLst/>
              <a:ahLst/>
              <a:cxnLst/>
              <a:rect r="r" b="b" t="t" l="l"/>
              <a:pathLst>
                <a:path h="2910332" w="2910459">
                  <a:moveTo>
                    <a:pt x="0" y="1455166"/>
                  </a:moveTo>
                  <a:cubicBezTo>
                    <a:pt x="0" y="651510"/>
                    <a:pt x="651510" y="0"/>
                    <a:pt x="1455166" y="0"/>
                  </a:cubicBezTo>
                  <a:cubicBezTo>
                    <a:pt x="2258822" y="0"/>
                    <a:pt x="2910459" y="651510"/>
                    <a:pt x="2910459" y="1455166"/>
                  </a:cubicBezTo>
                  <a:cubicBezTo>
                    <a:pt x="2910459" y="2258822"/>
                    <a:pt x="2258949" y="2910332"/>
                    <a:pt x="1455293" y="2910332"/>
                  </a:cubicBezTo>
                  <a:cubicBezTo>
                    <a:pt x="651637" y="2910332"/>
                    <a:pt x="0" y="2258822"/>
                    <a:pt x="0" y="1455166"/>
                  </a:cubicBezTo>
                  <a:close/>
                </a:path>
              </a:pathLst>
            </a:custGeom>
            <a:blipFill>
              <a:blip r:embed="rId4">
                <a:alphaModFix amt="0"/>
              </a:blip>
              <a:stretch>
                <a:fillRect l="-78301" t="0" r="-78299" b="-2"/>
              </a:stretch>
            </a:blipFill>
            <a:ln w="228600" cap="sq">
              <a:solidFill>
                <a:srgbClr val="F68A33"/>
              </a:solidFill>
              <a:prstDash val="solid"/>
              <a:miter/>
            </a:ln>
          </p:spPr>
        </p:sp>
      </p:grpSp>
      <p:grpSp>
        <p:nvGrpSpPr>
          <p:cNvPr name="Group 13" id="13"/>
          <p:cNvGrpSpPr/>
          <p:nvPr/>
        </p:nvGrpSpPr>
        <p:grpSpPr>
          <a:xfrm rot="0">
            <a:off x="1831800" y="-644452"/>
            <a:ext cx="14624399" cy="2275799"/>
            <a:chOff x="0" y="0"/>
            <a:chExt cx="19499199" cy="3034398"/>
          </a:xfrm>
        </p:grpSpPr>
        <p:sp>
          <p:nvSpPr>
            <p:cNvPr name="Freeform 14" id="14"/>
            <p:cNvSpPr/>
            <p:nvPr/>
          </p:nvSpPr>
          <p:spPr>
            <a:xfrm flipH="false" flipV="false" rot="0">
              <a:off x="0" y="0"/>
              <a:ext cx="19499200" cy="3034400"/>
            </a:xfrm>
            <a:custGeom>
              <a:avLst/>
              <a:gdLst/>
              <a:ahLst/>
              <a:cxnLst/>
              <a:rect r="r" b="b" t="t" l="l"/>
              <a:pathLst>
                <a:path h="3034400" w="19499200">
                  <a:moveTo>
                    <a:pt x="0" y="0"/>
                  </a:moveTo>
                  <a:lnTo>
                    <a:pt x="19499200" y="0"/>
                  </a:lnTo>
                  <a:lnTo>
                    <a:pt x="19499200" y="3034400"/>
                  </a:lnTo>
                  <a:lnTo>
                    <a:pt x="0" y="3034400"/>
                  </a:lnTo>
                  <a:close/>
                </a:path>
              </a:pathLst>
            </a:custGeom>
            <a:blipFill>
              <a:blip r:embed="rId4">
                <a:alphaModFix amt="0"/>
              </a:blip>
              <a:stretch>
                <a:fillRect l="0" t="-75211" r="0" b="-75211"/>
              </a:stretch>
            </a:blipFill>
          </p:spPr>
        </p:sp>
        <p:sp>
          <p:nvSpPr>
            <p:cNvPr name="TextBox 15" id="15"/>
            <p:cNvSpPr txBox="true"/>
            <p:nvPr/>
          </p:nvSpPr>
          <p:spPr>
            <a:xfrm>
              <a:off x="0" y="-123825"/>
              <a:ext cx="19499199" cy="3158223"/>
            </a:xfrm>
            <a:prstGeom prst="rect">
              <a:avLst/>
            </a:prstGeom>
          </p:spPr>
          <p:txBody>
            <a:bodyPr anchor="b" rtlCol="false" tIns="0" lIns="0" bIns="0" rIns="0"/>
            <a:lstStyle/>
            <a:p>
              <a:pPr algn="ctr">
                <a:lnSpc>
                  <a:spcPts val="7200"/>
                </a:lnSpc>
              </a:pPr>
              <a:r>
                <a:rPr lang="en-US" b="true" sz="6000">
                  <a:solidFill>
                    <a:srgbClr val="323232"/>
                  </a:solidFill>
                  <a:latin typeface="Calibri (MS) Bold"/>
                  <a:ea typeface="Calibri (MS) Bold"/>
                  <a:cs typeface="Calibri (MS) Bold"/>
                  <a:sym typeface="Calibri (MS) Bold"/>
                </a:rPr>
                <a:t>ACKNOWLEDGEMENT</a:t>
              </a:r>
            </a:p>
          </p:txBody>
        </p:sp>
      </p:grpSp>
      <p:sp>
        <p:nvSpPr>
          <p:cNvPr name="TextBox 16" id="16"/>
          <p:cNvSpPr txBox="true"/>
          <p:nvPr/>
        </p:nvSpPr>
        <p:spPr>
          <a:xfrm rot="0">
            <a:off x="1923221" y="1850527"/>
            <a:ext cx="14441548" cy="3825154"/>
          </a:xfrm>
          <a:prstGeom prst="rect">
            <a:avLst/>
          </a:prstGeom>
        </p:spPr>
        <p:txBody>
          <a:bodyPr anchor="t" rtlCol="false" tIns="0" lIns="0" bIns="0" rIns="0">
            <a:spAutoFit/>
          </a:bodyPr>
          <a:lstStyle/>
          <a:p>
            <a:pPr algn="ctr">
              <a:lnSpc>
                <a:spcPts val="4800"/>
              </a:lnSpc>
            </a:pPr>
            <a:r>
              <a:rPr lang="en-US" sz="4000">
                <a:solidFill>
                  <a:srgbClr val="6E6E6E"/>
                </a:solidFill>
                <a:latin typeface="Calibri (MS)"/>
                <a:ea typeface="Calibri (MS)"/>
                <a:cs typeface="Calibri (MS)"/>
                <a:sym typeface="Calibri (MS)"/>
              </a:rPr>
              <a:t>The Ontario CLRI at Bruyère Health would like to acknowledge the partnership of </a:t>
            </a:r>
            <a:r>
              <a:rPr lang="en-US" b="true" sz="4000">
                <a:solidFill>
                  <a:srgbClr val="6E6E6E"/>
                </a:solidFill>
                <a:latin typeface="Calibri (MS) Bold"/>
                <a:ea typeface="Calibri (MS) Bold"/>
                <a:cs typeface="Calibri (MS) Bold"/>
                <a:sym typeface="Calibri (MS) Bold"/>
              </a:rPr>
              <a:t>Osgoode Care Centre</a:t>
            </a:r>
            <a:r>
              <a:rPr lang="en-US" sz="4000">
                <a:solidFill>
                  <a:srgbClr val="6E6E6E"/>
                </a:solidFill>
                <a:latin typeface="Calibri (MS)"/>
                <a:ea typeface="Calibri (MS)"/>
                <a:cs typeface="Calibri (MS)"/>
                <a:sym typeface="Calibri (MS)"/>
              </a:rPr>
              <a:t>. </a:t>
            </a:r>
          </a:p>
          <a:p>
            <a:pPr algn="ctr">
              <a:lnSpc>
                <a:spcPts val="3840"/>
              </a:lnSpc>
            </a:pPr>
          </a:p>
          <a:p>
            <a:pPr algn="ctr">
              <a:lnSpc>
                <a:spcPts val="3840"/>
              </a:lnSpc>
            </a:pPr>
            <a:r>
              <a:rPr lang="en-US" sz="3200">
                <a:solidFill>
                  <a:srgbClr val="6E6E6E"/>
                </a:solidFill>
                <a:latin typeface="Calibri (MS)"/>
                <a:ea typeface="Calibri (MS)"/>
                <a:cs typeface="Calibri (MS)"/>
                <a:sym typeface="Calibri (MS)"/>
              </a:rPr>
              <a:t>This work is supported in part with funding from the Government of Ontario through the Ontario Centres for Learning, Research and Innovation in Long-Term Care. The views expressed herein do not necessarily reflect the views of the Province.</a:t>
            </a:r>
          </a:p>
          <a:p>
            <a:pPr algn="ctr">
              <a:lnSpc>
                <a:spcPts val="5759"/>
              </a:lnSpc>
            </a:pPr>
          </a:p>
          <a:p>
            <a:pPr algn="ctr">
              <a:lnSpc>
                <a:spcPts val="5759"/>
              </a:lnSpc>
            </a:pPr>
          </a:p>
        </p:txBody>
      </p:sp>
      <p:sp>
        <p:nvSpPr>
          <p:cNvPr name="TextBox 17" id="17"/>
          <p:cNvSpPr txBox="true"/>
          <p:nvPr/>
        </p:nvSpPr>
        <p:spPr>
          <a:xfrm rot="0">
            <a:off x="17117339" y="8651177"/>
            <a:ext cx="914552" cy="651977"/>
          </a:xfrm>
          <a:prstGeom prst="rect">
            <a:avLst/>
          </a:prstGeom>
        </p:spPr>
        <p:txBody>
          <a:bodyPr anchor="t" rtlCol="false" tIns="0" lIns="0" bIns="0" rIns="0">
            <a:spAutoFit/>
          </a:bodyPr>
          <a:lstStyle/>
          <a:p>
            <a:pPr algn="l">
              <a:lnSpc>
                <a:spcPts val="3359"/>
              </a:lnSpc>
            </a:pPr>
            <a:r>
              <a:rPr lang="en-US" b="true" sz="2799">
                <a:solidFill>
                  <a:srgbClr val="001489"/>
                </a:solidFill>
                <a:latin typeface="Calibri (MS) Bold"/>
                <a:ea typeface="Calibri (MS) Bold"/>
                <a:cs typeface="Calibri (MS) Bold"/>
                <a:sym typeface="Calibri (MS) Bold"/>
              </a:rPr>
              <a:t>‹#›</a:t>
            </a:r>
          </a:p>
        </p:txBody>
      </p:sp>
      <p:grpSp>
        <p:nvGrpSpPr>
          <p:cNvPr name="Group 18" id="18"/>
          <p:cNvGrpSpPr/>
          <p:nvPr/>
        </p:nvGrpSpPr>
        <p:grpSpPr>
          <a:xfrm rot="0">
            <a:off x="1866128" y="5767102"/>
            <a:ext cx="6114850" cy="1668599"/>
            <a:chOff x="0" y="0"/>
            <a:chExt cx="8153133" cy="2224799"/>
          </a:xfrm>
        </p:grpSpPr>
        <p:sp>
          <p:nvSpPr>
            <p:cNvPr name="Freeform 19" id="19"/>
            <p:cNvSpPr/>
            <p:nvPr/>
          </p:nvSpPr>
          <p:spPr>
            <a:xfrm flipH="false" flipV="false" rot="0">
              <a:off x="0" y="0"/>
              <a:ext cx="8153146" cy="2224786"/>
            </a:xfrm>
            <a:custGeom>
              <a:avLst/>
              <a:gdLst/>
              <a:ahLst/>
              <a:cxnLst/>
              <a:rect r="r" b="b" t="t" l="l"/>
              <a:pathLst>
                <a:path h="2224786" w="8153146">
                  <a:moveTo>
                    <a:pt x="0" y="0"/>
                  </a:moveTo>
                  <a:lnTo>
                    <a:pt x="8153146" y="0"/>
                  </a:lnTo>
                  <a:lnTo>
                    <a:pt x="8153146" y="2224786"/>
                  </a:lnTo>
                  <a:lnTo>
                    <a:pt x="0" y="2224786"/>
                  </a:lnTo>
                  <a:lnTo>
                    <a:pt x="0" y="0"/>
                  </a:lnTo>
                  <a:close/>
                </a:path>
              </a:pathLst>
            </a:custGeom>
            <a:blipFill>
              <a:blip r:embed="rId5"/>
              <a:stretch>
                <a:fillRect l="0" t="-21600" r="0" b="-21590"/>
              </a:stretch>
            </a:blipFill>
          </p:spPr>
        </p:sp>
      </p:grpSp>
      <p:grpSp>
        <p:nvGrpSpPr>
          <p:cNvPr name="Group 20" id="20"/>
          <p:cNvGrpSpPr/>
          <p:nvPr/>
        </p:nvGrpSpPr>
        <p:grpSpPr>
          <a:xfrm rot="0">
            <a:off x="12647647" y="5550398"/>
            <a:ext cx="3231452" cy="2101996"/>
            <a:chOff x="0" y="0"/>
            <a:chExt cx="4308602" cy="2802661"/>
          </a:xfrm>
        </p:grpSpPr>
        <p:sp>
          <p:nvSpPr>
            <p:cNvPr name="Freeform 21" id="21"/>
            <p:cNvSpPr/>
            <p:nvPr/>
          </p:nvSpPr>
          <p:spPr>
            <a:xfrm flipH="false" flipV="false" rot="0">
              <a:off x="0" y="0"/>
              <a:ext cx="4308602" cy="2802636"/>
            </a:xfrm>
            <a:custGeom>
              <a:avLst/>
              <a:gdLst/>
              <a:ahLst/>
              <a:cxnLst/>
              <a:rect r="r" b="b" t="t" l="l"/>
              <a:pathLst>
                <a:path h="2802636" w="4308602">
                  <a:moveTo>
                    <a:pt x="0" y="0"/>
                  </a:moveTo>
                  <a:lnTo>
                    <a:pt x="4308602" y="0"/>
                  </a:lnTo>
                  <a:lnTo>
                    <a:pt x="4308602" y="2802636"/>
                  </a:lnTo>
                  <a:lnTo>
                    <a:pt x="0" y="2802636"/>
                  </a:lnTo>
                  <a:lnTo>
                    <a:pt x="0" y="0"/>
                  </a:lnTo>
                  <a:close/>
                </a:path>
              </a:pathLst>
            </a:custGeom>
            <a:blipFill>
              <a:blip r:embed="rId6"/>
              <a:stretch>
                <a:fillRect l="0" t="0" r="-1" b="0"/>
              </a:stretch>
            </a:blipFill>
          </p:spPr>
        </p:sp>
      </p:grpSp>
      <p:grpSp>
        <p:nvGrpSpPr>
          <p:cNvPr name="Group 22" id="22"/>
          <p:cNvGrpSpPr/>
          <p:nvPr/>
        </p:nvGrpSpPr>
        <p:grpSpPr>
          <a:xfrm rot="0">
            <a:off x="8372694" y="5851103"/>
            <a:ext cx="3759546" cy="1356350"/>
            <a:chOff x="0" y="0"/>
            <a:chExt cx="5012728" cy="1808467"/>
          </a:xfrm>
        </p:grpSpPr>
        <p:sp>
          <p:nvSpPr>
            <p:cNvPr name="Freeform 23" id="23"/>
            <p:cNvSpPr/>
            <p:nvPr/>
          </p:nvSpPr>
          <p:spPr>
            <a:xfrm flipH="false" flipV="false" rot="0">
              <a:off x="0" y="0"/>
              <a:ext cx="5012690" cy="1808480"/>
            </a:xfrm>
            <a:custGeom>
              <a:avLst/>
              <a:gdLst/>
              <a:ahLst/>
              <a:cxnLst/>
              <a:rect r="r" b="b" t="t" l="l"/>
              <a:pathLst>
                <a:path h="1808480" w="5012690">
                  <a:moveTo>
                    <a:pt x="0" y="0"/>
                  </a:moveTo>
                  <a:lnTo>
                    <a:pt x="5012690" y="0"/>
                  </a:lnTo>
                  <a:lnTo>
                    <a:pt x="5012690" y="1808480"/>
                  </a:lnTo>
                  <a:lnTo>
                    <a:pt x="0" y="1808480"/>
                  </a:lnTo>
                  <a:lnTo>
                    <a:pt x="0" y="0"/>
                  </a:lnTo>
                  <a:close/>
                </a:path>
              </a:pathLst>
            </a:custGeom>
            <a:blipFill>
              <a:blip r:embed="rId7"/>
              <a:stretch>
                <a:fillRect l="0" t="0" r="1239" b="-2"/>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17566691" y="6976300"/>
            <a:ext cx="1047598" cy="4049401"/>
            <a:chOff x="0" y="0"/>
            <a:chExt cx="1396797" cy="5399202"/>
          </a:xfrm>
        </p:grpSpPr>
        <p:sp>
          <p:nvSpPr>
            <p:cNvPr name="Freeform 3" id="3"/>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4" id="4"/>
          <p:cNvGrpSpPr/>
          <p:nvPr/>
        </p:nvGrpSpPr>
        <p:grpSpPr>
          <a:xfrm rot="0">
            <a:off x="16221732" y="8607371"/>
            <a:ext cx="804177" cy="787203"/>
            <a:chOff x="0" y="0"/>
            <a:chExt cx="1072236" cy="1049604"/>
          </a:xfrm>
        </p:grpSpPr>
        <p:sp>
          <p:nvSpPr>
            <p:cNvPr name="Freeform 5" id="5"/>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3"/>
              <a:stretch>
                <a:fillRect l="0" t="0" r="-391436" b="2"/>
              </a:stretch>
            </a:blipFill>
          </p:spPr>
        </p:sp>
      </p:grpSp>
      <p:sp>
        <p:nvSpPr>
          <p:cNvPr name="TextBox 6" id="6"/>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grpSp>
        <p:nvGrpSpPr>
          <p:cNvPr name="Group 7" id="7"/>
          <p:cNvGrpSpPr/>
          <p:nvPr/>
        </p:nvGrpSpPr>
        <p:grpSpPr>
          <a:xfrm rot="-5400000">
            <a:off x="599161" y="9887579"/>
            <a:ext cx="905999" cy="905999"/>
            <a:chOff x="0" y="0"/>
            <a:chExt cx="1207999" cy="1207999"/>
          </a:xfrm>
        </p:grpSpPr>
        <p:sp>
          <p:nvSpPr>
            <p:cNvPr name="Freeform 8" id="8"/>
            <p:cNvSpPr/>
            <p:nvPr/>
          </p:nvSpPr>
          <p:spPr>
            <a:xfrm flipH="false" flipV="false" rot="0">
              <a:off x="0" y="0"/>
              <a:ext cx="1208024" cy="1208024"/>
            </a:xfrm>
            <a:custGeom>
              <a:avLst/>
              <a:gdLst/>
              <a:ahLst/>
              <a:cxnLst/>
              <a:rect r="r" b="b" t="t" l="l"/>
              <a:pathLst>
                <a:path h="1208024" w="1208024">
                  <a:moveTo>
                    <a:pt x="0" y="604012"/>
                  </a:moveTo>
                  <a:cubicBezTo>
                    <a:pt x="0" y="270383"/>
                    <a:pt x="270383" y="0"/>
                    <a:pt x="604012" y="0"/>
                  </a:cubicBezTo>
                  <a:cubicBezTo>
                    <a:pt x="937641" y="0"/>
                    <a:pt x="1208024" y="270383"/>
                    <a:pt x="1208024" y="604012"/>
                  </a:cubicBezTo>
                  <a:cubicBezTo>
                    <a:pt x="1208024" y="937641"/>
                    <a:pt x="937641" y="1208024"/>
                    <a:pt x="604012" y="1208024"/>
                  </a:cubicBezTo>
                  <a:cubicBezTo>
                    <a:pt x="270383" y="1208024"/>
                    <a:pt x="0" y="937641"/>
                    <a:pt x="0" y="604012"/>
                  </a:cubicBezTo>
                  <a:close/>
                </a:path>
              </a:pathLst>
            </a:custGeom>
            <a:blipFill>
              <a:blip r:embed="rId4">
                <a:alphaModFix amt="0"/>
              </a:blip>
              <a:stretch>
                <a:fillRect l="-78301" t="0" r="-78299" b="2"/>
              </a:stretch>
            </a:blipFill>
            <a:ln w="152400" cap="sq">
              <a:solidFill>
                <a:srgbClr val="FFC425"/>
              </a:solidFill>
              <a:prstDash val="solid"/>
              <a:miter/>
            </a:ln>
          </p:spPr>
        </p:sp>
      </p:grpSp>
      <p:grpSp>
        <p:nvGrpSpPr>
          <p:cNvPr name="Group 9" id="9"/>
          <p:cNvGrpSpPr/>
          <p:nvPr/>
        </p:nvGrpSpPr>
        <p:grpSpPr>
          <a:xfrm rot="-5400000">
            <a:off x="-547487" y="8875224"/>
            <a:ext cx="1079402" cy="1097404"/>
            <a:chOff x="0" y="0"/>
            <a:chExt cx="1439202" cy="1463205"/>
          </a:xfrm>
        </p:grpSpPr>
        <p:sp>
          <p:nvSpPr>
            <p:cNvPr name="Freeform 10" id="10"/>
            <p:cNvSpPr/>
            <p:nvPr/>
          </p:nvSpPr>
          <p:spPr>
            <a:xfrm flipH="false" flipV="false" rot="0">
              <a:off x="0" y="0"/>
              <a:ext cx="1439164" cy="1463294"/>
            </a:xfrm>
            <a:custGeom>
              <a:avLst/>
              <a:gdLst/>
              <a:ahLst/>
              <a:cxnLst/>
              <a:rect r="r" b="b" t="t" l="l"/>
              <a:pathLst>
                <a:path h="1463294" w="1439164">
                  <a:moveTo>
                    <a:pt x="0" y="731647"/>
                  </a:moveTo>
                  <a:cubicBezTo>
                    <a:pt x="0" y="327533"/>
                    <a:pt x="322199" y="0"/>
                    <a:pt x="719582" y="0"/>
                  </a:cubicBezTo>
                  <a:cubicBezTo>
                    <a:pt x="1116965" y="0"/>
                    <a:pt x="1439164" y="327533"/>
                    <a:pt x="1439164" y="731647"/>
                  </a:cubicBezTo>
                  <a:cubicBezTo>
                    <a:pt x="1439164" y="1135761"/>
                    <a:pt x="1116965" y="1463294"/>
                    <a:pt x="719582" y="1463294"/>
                  </a:cubicBezTo>
                  <a:cubicBezTo>
                    <a:pt x="322199" y="1463294"/>
                    <a:pt x="0" y="1135634"/>
                    <a:pt x="0" y="731647"/>
                  </a:cubicBezTo>
                  <a:close/>
                </a:path>
              </a:pathLst>
            </a:custGeom>
            <a:solidFill>
              <a:srgbClr val="8DC63F"/>
            </a:solidFill>
          </p:spPr>
        </p:sp>
      </p:grpSp>
      <p:grpSp>
        <p:nvGrpSpPr>
          <p:cNvPr name="Group 11" id="11"/>
          <p:cNvGrpSpPr/>
          <p:nvPr/>
        </p:nvGrpSpPr>
        <p:grpSpPr>
          <a:xfrm rot="-5400000">
            <a:off x="740426" y="7389505"/>
            <a:ext cx="2182797" cy="2182797"/>
            <a:chOff x="0" y="0"/>
            <a:chExt cx="2910396" cy="2910396"/>
          </a:xfrm>
        </p:grpSpPr>
        <p:sp>
          <p:nvSpPr>
            <p:cNvPr name="Freeform 12" id="12"/>
            <p:cNvSpPr/>
            <p:nvPr/>
          </p:nvSpPr>
          <p:spPr>
            <a:xfrm flipH="false" flipV="false" rot="0">
              <a:off x="0" y="0"/>
              <a:ext cx="2910459" cy="2910332"/>
            </a:xfrm>
            <a:custGeom>
              <a:avLst/>
              <a:gdLst/>
              <a:ahLst/>
              <a:cxnLst/>
              <a:rect r="r" b="b" t="t" l="l"/>
              <a:pathLst>
                <a:path h="2910332" w="2910459">
                  <a:moveTo>
                    <a:pt x="0" y="1455166"/>
                  </a:moveTo>
                  <a:cubicBezTo>
                    <a:pt x="0" y="651510"/>
                    <a:pt x="651510" y="0"/>
                    <a:pt x="1455166" y="0"/>
                  </a:cubicBezTo>
                  <a:cubicBezTo>
                    <a:pt x="2258822" y="0"/>
                    <a:pt x="2910459" y="651510"/>
                    <a:pt x="2910459" y="1455166"/>
                  </a:cubicBezTo>
                  <a:cubicBezTo>
                    <a:pt x="2910459" y="2258822"/>
                    <a:pt x="2258949" y="2910332"/>
                    <a:pt x="1455293" y="2910332"/>
                  </a:cubicBezTo>
                  <a:cubicBezTo>
                    <a:pt x="651637" y="2910332"/>
                    <a:pt x="0" y="2258822"/>
                    <a:pt x="0" y="1455166"/>
                  </a:cubicBezTo>
                  <a:close/>
                </a:path>
              </a:pathLst>
            </a:custGeom>
            <a:blipFill>
              <a:blip r:embed="rId4">
                <a:alphaModFix amt="0"/>
              </a:blip>
              <a:stretch>
                <a:fillRect l="-78301" t="0" r="-78299" b="-2"/>
              </a:stretch>
            </a:blipFill>
            <a:ln w="228600" cap="sq">
              <a:solidFill>
                <a:srgbClr val="F68A33"/>
              </a:solidFill>
              <a:prstDash val="solid"/>
              <a:miter/>
            </a:ln>
          </p:spPr>
        </p:sp>
      </p:grpSp>
      <p:grpSp>
        <p:nvGrpSpPr>
          <p:cNvPr name="Group 13" id="13"/>
          <p:cNvGrpSpPr/>
          <p:nvPr/>
        </p:nvGrpSpPr>
        <p:grpSpPr>
          <a:xfrm rot="0">
            <a:off x="1101900" y="457200"/>
            <a:ext cx="17021404" cy="9361199"/>
            <a:chOff x="0" y="0"/>
            <a:chExt cx="22695205" cy="12481598"/>
          </a:xfrm>
        </p:grpSpPr>
        <p:sp>
          <p:nvSpPr>
            <p:cNvPr name="Freeform 14" id="14" descr="gears.png"/>
            <p:cNvSpPr/>
            <p:nvPr/>
          </p:nvSpPr>
          <p:spPr>
            <a:xfrm flipH="false" flipV="false" rot="0">
              <a:off x="0" y="0"/>
              <a:ext cx="22695154" cy="12481560"/>
            </a:xfrm>
            <a:custGeom>
              <a:avLst/>
              <a:gdLst/>
              <a:ahLst/>
              <a:cxnLst/>
              <a:rect r="r" b="b" t="t" l="l"/>
              <a:pathLst>
                <a:path h="12481560" w="22695154">
                  <a:moveTo>
                    <a:pt x="0" y="0"/>
                  </a:moveTo>
                  <a:lnTo>
                    <a:pt x="22695154" y="0"/>
                  </a:lnTo>
                  <a:lnTo>
                    <a:pt x="22695154" y="12481560"/>
                  </a:lnTo>
                  <a:lnTo>
                    <a:pt x="0" y="12481560"/>
                  </a:lnTo>
                  <a:lnTo>
                    <a:pt x="0" y="0"/>
                  </a:lnTo>
                  <a:close/>
                </a:path>
              </a:pathLst>
            </a:custGeom>
            <a:blipFill>
              <a:blip r:embed="rId5"/>
              <a:stretch>
                <a:fillRect l="16090" t="0" r="16088" b="0"/>
              </a:stretch>
            </a:blipFill>
          </p:spPr>
        </p:sp>
      </p:grpSp>
      <p:grpSp>
        <p:nvGrpSpPr>
          <p:cNvPr name="Group 15" id="15"/>
          <p:cNvGrpSpPr/>
          <p:nvPr/>
        </p:nvGrpSpPr>
        <p:grpSpPr>
          <a:xfrm rot="0">
            <a:off x="5258133" y="4559694"/>
            <a:ext cx="2723912" cy="916524"/>
            <a:chOff x="0" y="0"/>
            <a:chExt cx="3631883" cy="1222032"/>
          </a:xfrm>
        </p:grpSpPr>
        <p:sp>
          <p:nvSpPr>
            <p:cNvPr name="Freeform 16" id="16" descr="CLRI_Logo_MIN.png"/>
            <p:cNvSpPr/>
            <p:nvPr/>
          </p:nvSpPr>
          <p:spPr>
            <a:xfrm flipH="false" flipV="false" rot="0">
              <a:off x="0" y="0"/>
              <a:ext cx="3631946" cy="1221994"/>
            </a:xfrm>
            <a:custGeom>
              <a:avLst/>
              <a:gdLst/>
              <a:ahLst/>
              <a:cxnLst/>
              <a:rect r="r" b="b" t="t" l="l"/>
              <a:pathLst>
                <a:path h="1221994" w="3631946">
                  <a:moveTo>
                    <a:pt x="0" y="0"/>
                  </a:moveTo>
                  <a:lnTo>
                    <a:pt x="3631946" y="0"/>
                  </a:lnTo>
                  <a:lnTo>
                    <a:pt x="3631946" y="1221994"/>
                  </a:lnTo>
                  <a:lnTo>
                    <a:pt x="0" y="1221994"/>
                  </a:lnTo>
                  <a:lnTo>
                    <a:pt x="0" y="0"/>
                  </a:lnTo>
                  <a:close/>
                </a:path>
              </a:pathLst>
            </a:custGeom>
            <a:blipFill>
              <a:blip r:embed="rId6"/>
              <a:stretch>
                <a:fillRect l="0" t="0" r="-1178" b="-3"/>
              </a:stretch>
            </a:blipFill>
          </p:spPr>
        </p:sp>
      </p:grpSp>
      <p:sp>
        <p:nvSpPr>
          <p:cNvPr name="TextBox 17" id="17"/>
          <p:cNvSpPr txBox="true"/>
          <p:nvPr/>
        </p:nvSpPr>
        <p:spPr>
          <a:xfrm rot="0">
            <a:off x="8500567" y="1748114"/>
            <a:ext cx="2031768" cy="590264"/>
          </a:xfrm>
          <a:prstGeom prst="rect">
            <a:avLst/>
          </a:prstGeom>
        </p:spPr>
        <p:txBody>
          <a:bodyPr anchor="t" rtlCol="false" tIns="0" lIns="0" bIns="0" rIns="0">
            <a:spAutoFit/>
          </a:bodyPr>
          <a:lstStyle/>
          <a:p>
            <a:pPr algn="ctr">
              <a:lnSpc>
                <a:spcPts val="3600"/>
              </a:lnSpc>
            </a:pPr>
            <a:r>
              <a:rPr lang="en-US" sz="3000">
                <a:solidFill>
                  <a:srgbClr val="6E6F72"/>
                </a:solidFill>
                <a:latin typeface="Calibri (MS)"/>
                <a:ea typeface="Calibri (MS)"/>
                <a:cs typeface="Calibri (MS)"/>
                <a:sym typeface="Calibri (MS)"/>
              </a:rPr>
              <a:t>EDUCATION</a:t>
            </a:r>
          </a:p>
        </p:txBody>
      </p:sp>
      <p:sp>
        <p:nvSpPr>
          <p:cNvPr name="TextBox 18" id="18"/>
          <p:cNvSpPr txBox="true"/>
          <p:nvPr/>
        </p:nvSpPr>
        <p:spPr>
          <a:xfrm rot="0">
            <a:off x="9728359" y="4656953"/>
            <a:ext cx="2031768" cy="590264"/>
          </a:xfrm>
          <a:prstGeom prst="rect">
            <a:avLst/>
          </a:prstGeom>
        </p:spPr>
        <p:txBody>
          <a:bodyPr anchor="t" rtlCol="false" tIns="0" lIns="0" bIns="0" rIns="0">
            <a:spAutoFit/>
          </a:bodyPr>
          <a:lstStyle/>
          <a:p>
            <a:pPr algn="ctr">
              <a:lnSpc>
                <a:spcPts val="3600"/>
              </a:lnSpc>
            </a:pPr>
            <a:r>
              <a:rPr lang="en-US" sz="3000">
                <a:solidFill>
                  <a:srgbClr val="6E6F72"/>
                </a:solidFill>
                <a:latin typeface="Calibri (MS)"/>
                <a:ea typeface="Calibri (MS)"/>
                <a:cs typeface="Calibri (MS)"/>
                <a:sym typeface="Calibri (MS)"/>
              </a:rPr>
              <a:t>RESEARCH</a:t>
            </a:r>
          </a:p>
        </p:txBody>
      </p:sp>
      <p:sp>
        <p:nvSpPr>
          <p:cNvPr name="TextBox 19" id="19"/>
          <p:cNvSpPr txBox="true"/>
          <p:nvPr/>
        </p:nvSpPr>
        <p:spPr>
          <a:xfrm rot="0">
            <a:off x="8440150" y="7768104"/>
            <a:ext cx="2152507" cy="571214"/>
          </a:xfrm>
          <a:prstGeom prst="rect">
            <a:avLst/>
          </a:prstGeom>
        </p:spPr>
        <p:txBody>
          <a:bodyPr anchor="t" rtlCol="false" tIns="0" lIns="0" bIns="0" rIns="0">
            <a:spAutoFit/>
          </a:bodyPr>
          <a:lstStyle/>
          <a:p>
            <a:pPr algn="ctr">
              <a:lnSpc>
                <a:spcPts val="3359"/>
              </a:lnSpc>
            </a:pPr>
            <a:r>
              <a:rPr lang="en-US" sz="2799">
                <a:solidFill>
                  <a:srgbClr val="6E6F72"/>
                </a:solidFill>
                <a:latin typeface="Calibri (MS)"/>
                <a:ea typeface="Calibri (MS)"/>
                <a:cs typeface="Calibri (MS)"/>
                <a:sym typeface="Calibri (MS)"/>
              </a:rPr>
              <a:t>KNOWLEDGE</a:t>
            </a:r>
          </a:p>
        </p:txBody>
      </p:sp>
      <p:sp>
        <p:nvSpPr>
          <p:cNvPr name="TextBox 20" id="20"/>
          <p:cNvSpPr txBox="true"/>
          <p:nvPr/>
        </p:nvSpPr>
        <p:spPr>
          <a:xfrm rot="0">
            <a:off x="11374260" y="2368877"/>
            <a:ext cx="1692173" cy="413528"/>
          </a:xfrm>
          <a:prstGeom prst="rect">
            <a:avLst/>
          </a:prstGeom>
        </p:spPr>
        <p:txBody>
          <a:bodyPr anchor="t" rtlCol="false" tIns="0" lIns="0" bIns="0" rIns="0">
            <a:spAutoFit/>
          </a:bodyPr>
          <a:lstStyle/>
          <a:p>
            <a:pPr algn="ctr">
              <a:lnSpc>
                <a:spcPts val="2400"/>
              </a:lnSpc>
            </a:pPr>
            <a:r>
              <a:rPr lang="en-US" sz="2000">
                <a:solidFill>
                  <a:srgbClr val="6E6F72"/>
                </a:solidFill>
                <a:latin typeface="Calibri (MS)"/>
                <a:ea typeface="Calibri (MS)"/>
                <a:cs typeface="Calibri (MS)"/>
                <a:sym typeface="Calibri (MS)"/>
              </a:rPr>
              <a:t>INNOVATION</a:t>
            </a:r>
          </a:p>
        </p:txBody>
      </p:sp>
      <p:sp>
        <p:nvSpPr>
          <p:cNvPr name="TextBox 21" id="21"/>
          <p:cNvSpPr txBox="true"/>
          <p:nvPr/>
        </p:nvSpPr>
        <p:spPr>
          <a:xfrm rot="0">
            <a:off x="12604204" y="4719276"/>
            <a:ext cx="1816275" cy="1005669"/>
          </a:xfrm>
          <a:prstGeom prst="rect">
            <a:avLst/>
          </a:prstGeom>
        </p:spPr>
        <p:txBody>
          <a:bodyPr anchor="t" rtlCol="false" tIns="0" lIns="0" bIns="0" rIns="0">
            <a:spAutoFit/>
          </a:bodyPr>
          <a:lstStyle/>
          <a:p>
            <a:pPr algn="ctr">
              <a:lnSpc>
                <a:spcPts val="2039"/>
              </a:lnSpc>
            </a:pPr>
            <a:r>
              <a:rPr lang="en-US" sz="1700">
                <a:solidFill>
                  <a:srgbClr val="6E6F72"/>
                </a:solidFill>
                <a:latin typeface="Calibri (MS)"/>
                <a:ea typeface="Calibri (MS)"/>
                <a:cs typeface="Calibri (MS)"/>
                <a:sym typeface="Calibri (MS)"/>
              </a:rPr>
              <a:t>EVIDENCE-BASED CARE DELIVERY</a:t>
            </a:r>
          </a:p>
        </p:txBody>
      </p:sp>
      <p:sp>
        <p:nvSpPr>
          <p:cNvPr name="TextBox 22" id="22"/>
          <p:cNvSpPr txBox="true"/>
          <p:nvPr/>
        </p:nvSpPr>
        <p:spPr>
          <a:xfrm rot="0">
            <a:off x="11207839" y="7333498"/>
            <a:ext cx="2031768" cy="413528"/>
          </a:xfrm>
          <a:prstGeom prst="rect">
            <a:avLst/>
          </a:prstGeom>
        </p:spPr>
        <p:txBody>
          <a:bodyPr anchor="t" rtlCol="false" tIns="0" lIns="0" bIns="0" rIns="0">
            <a:spAutoFit/>
          </a:bodyPr>
          <a:lstStyle/>
          <a:p>
            <a:pPr algn="ctr">
              <a:lnSpc>
                <a:spcPts val="2160"/>
              </a:lnSpc>
            </a:pPr>
            <a:r>
              <a:rPr lang="en-US" sz="1800">
                <a:solidFill>
                  <a:srgbClr val="6E6F72"/>
                </a:solidFill>
                <a:latin typeface="Calibri (MS)"/>
                <a:ea typeface="Calibri (MS)"/>
                <a:cs typeface="Calibri (MS)"/>
                <a:sym typeface="Calibri (MS)"/>
              </a:rPr>
              <a:t>COLLABORATION</a:t>
            </a:r>
          </a:p>
        </p:txBody>
      </p:sp>
      <p:grpSp>
        <p:nvGrpSpPr>
          <p:cNvPr name="Group 23" id="23"/>
          <p:cNvGrpSpPr/>
          <p:nvPr/>
        </p:nvGrpSpPr>
        <p:grpSpPr>
          <a:xfrm rot="0">
            <a:off x="1069800" y="422348"/>
            <a:ext cx="14624399" cy="1630204"/>
            <a:chOff x="0" y="0"/>
            <a:chExt cx="19499199" cy="2173605"/>
          </a:xfrm>
        </p:grpSpPr>
        <p:sp>
          <p:nvSpPr>
            <p:cNvPr name="Freeform 24" id="24"/>
            <p:cNvSpPr/>
            <p:nvPr/>
          </p:nvSpPr>
          <p:spPr>
            <a:xfrm flipH="false" flipV="false" rot="0">
              <a:off x="0" y="0"/>
              <a:ext cx="19499200" cy="2173600"/>
            </a:xfrm>
            <a:custGeom>
              <a:avLst/>
              <a:gdLst/>
              <a:ahLst/>
              <a:cxnLst/>
              <a:rect r="r" b="b" t="t" l="l"/>
              <a:pathLst>
                <a:path h="2173600" w="19499200">
                  <a:moveTo>
                    <a:pt x="0" y="0"/>
                  </a:moveTo>
                  <a:lnTo>
                    <a:pt x="19499200" y="0"/>
                  </a:lnTo>
                  <a:lnTo>
                    <a:pt x="19499200" y="2173600"/>
                  </a:lnTo>
                  <a:lnTo>
                    <a:pt x="0" y="2173600"/>
                  </a:lnTo>
                  <a:close/>
                </a:path>
              </a:pathLst>
            </a:custGeom>
            <a:blipFill>
              <a:blip r:embed="rId4">
                <a:alphaModFix amt="0"/>
              </a:blip>
              <a:stretch>
                <a:fillRect l="0" t="-124798" r="0" b="-124798"/>
              </a:stretch>
            </a:blipFill>
          </p:spPr>
        </p:sp>
        <p:sp>
          <p:nvSpPr>
            <p:cNvPr name="TextBox 25" id="25"/>
            <p:cNvSpPr txBox="true"/>
            <p:nvPr/>
          </p:nvSpPr>
          <p:spPr>
            <a:xfrm>
              <a:off x="0" y="-76200"/>
              <a:ext cx="19499199" cy="2249805"/>
            </a:xfrm>
            <a:prstGeom prst="rect">
              <a:avLst/>
            </a:prstGeom>
          </p:spPr>
          <p:txBody>
            <a:bodyPr anchor="ctr" rtlCol="false" tIns="0" lIns="0" bIns="0" rIns="0"/>
            <a:lstStyle/>
            <a:p>
              <a:pPr algn="l">
                <a:lnSpc>
                  <a:spcPts val="5280"/>
                </a:lnSpc>
              </a:pPr>
              <a:r>
                <a:rPr lang="en-US" b="true" sz="4400">
                  <a:solidFill>
                    <a:srgbClr val="323232"/>
                  </a:solidFill>
                  <a:latin typeface="Calibri (MS) Bold"/>
                  <a:ea typeface="Calibri (MS) Bold"/>
                  <a:cs typeface="Calibri (MS) Bold"/>
                  <a:sym typeface="Calibri (MS) Bold"/>
                </a:rPr>
                <a:t>WHAT WE DO</a:t>
              </a:r>
            </a:p>
          </p:txBody>
        </p:sp>
      </p:grpSp>
      <p:sp>
        <p:nvSpPr>
          <p:cNvPr name="TextBox 26" id="26"/>
          <p:cNvSpPr txBox="true"/>
          <p:nvPr/>
        </p:nvSpPr>
        <p:spPr>
          <a:xfrm rot="0">
            <a:off x="17117339" y="8651177"/>
            <a:ext cx="914552" cy="651977"/>
          </a:xfrm>
          <a:prstGeom prst="rect">
            <a:avLst/>
          </a:prstGeom>
        </p:spPr>
        <p:txBody>
          <a:bodyPr anchor="t" rtlCol="false" tIns="0" lIns="0" bIns="0" rIns="0">
            <a:spAutoFit/>
          </a:bodyPr>
          <a:lstStyle/>
          <a:p>
            <a:pPr algn="l">
              <a:lnSpc>
                <a:spcPts val="3359"/>
              </a:lnSpc>
            </a:pPr>
            <a:r>
              <a:rPr lang="en-US" b="true" sz="2799">
                <a:solidFill>
                  <a:srgbClr val="001489"/>
                </a:solidFill>
                <a:latin typeface="Calibri (MS) Bold"/>
                <a:ea typeface="Calibri (MS) Bold"/>
                <a:cs typeface="Calibri (MS) Bold"/>
                <a:sym typeface="Calibri (MS) Bold"/>
              </a:rPr>
              <a: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300904" y="7954185"/>
            <a:ext cx="899998" cy="899998"/>
            <a:chOff x="0" y="0"/>
            <a:chExt cx="1199998" cy="1199998"/>
          </a:xfrm>
        </p:grpSpPr>
        <p:sp>
          <p:nvSpPr>
            <p:cNvPr name="Freeform 3" id="3"/>
            <p:cNvSpPr/>
            <p:nvPr/>
          </p:nvSpPr>
          <p:spPr>
            <a:xfrm flipH="false" flipV="false" rot="0">
              <a:off x="0" y="0"/>
              <a:ext cx="1200023" cy="1200023"/>
            </a:xfrm>
            <a:custGeom>
              <a:avLst/>
              <a:gdLst/>
              <a:ahLst/>
              <a:cxnLst/>
              <a:rect r="r" b="b" t="t" l="l"/>
              <a:pathLst>
                <a:path h="1200023" w="1200023">
                  <a:moveTo>
                    <a:pt x="0" y="599948"/>
                  </a:moveTo>
                  <a:cubicBezTo>
                    <a:pt x="0" y="268605"/>
                    <a:pt x="268605" y="0"/>
                    <a:pt x="599948" y="0"/>
                  </a:cubicBezTo>
                  <a:cubicBezTo>
                    <a:pt x="931291" y="0"/>
                    <a:pt x="1200023" y="268605"/>
                    <a:pt x="1200023" y="599948"/>
                  </a:cubicBezTo>
                  <a:cubicBezTo>
                    <a:pt x="1200023" y="931291"/>
                    <a:pt x="931418" y="1200023"/>
                    <a:pt x="599948" y="1200023"/>
                  </a:cubicBezTo>
                  <a:cubicBezTo>
                    <a:pt x="268478" y="1200023"/>
                    <a:pt x="0" y="931418"/>
                    <a:pt x="0" y="599948"/>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266892" y="8769220"/>
            <a:ext cx="1071001" cy="1089003"/>
            <a:chOff x="0" y="0"/>
            <a:chExt cx="1428001" cy="1452004"/>
          </a:xfrm>
        </p:grpSpPr>
        <p:sp>
          <p:nvSpPr>
            <p:cNvPr name="Freeform 5" id="5"/>
            <p:cNvSpPr/>
            <p:nvPr/>
          </p:nvSpPr>
          <p:spPr>
            <a:xfrm flipH="false" flipV="false" rot="0">
              <a:off x="0" y="0"/>
              <a:ext cx="1427988" cy="1452118"/>
            </a:xfrm>
            <a:custGeom>
              <a:avLst/>
              <a:gdLst/>
              <a:ahLst/>
              <a:cxnLst/>
              <a:rect r="r" b="b" t="t" l="l"/>
              <a:pathLst>
                <a:path h="1452118" w="1427988">
                  <a:moveTo>
                    <a:pt x="0" y="726059"/>
                  </a:moveTo>
                  <a:cubicBezTo>
                    <a:pt x="0" y="324993"/>
                    <a:pt x="319659" y="0"/>
                    <a:pt x="713994" y="0"/>
                  </a:cubicBezTo>
                  <a:cubicBezTo>
                    <a:pt x="1108329" y="0"/>
                    <a:pt x="1427988" y="324993"/>
                    <a:pt x="1427988" y="726059"/>
                  </a:cubicBezTo>
                  <a:cubicBezTo>
                    <a:pt x="1427988" y="1127125"/>
                    <a:pt x="1108329" y="1452118"/>
                    <a:pt x="713994" y="1452118"/>
                  </a:cubicBezTo>
                  <a:cubicBezTo>
                    <a:pt x="319659" y="1452118"/>
                    <a:pt x="0" y="1126998"/>
                    <a:pt x="0" y="726059"/>
                  </a:cubicBezTo>
                  <a:close/>
                </a:path>
              </a:pathLst>
            </a:custGeom>
            <a:solidFill>
              <a:srgbClr val="8DC63F"/>
            </a:solidFill>
          </p:spPr>
        </p:sp>
      </p:grpSp>
      <p:grpSp>
        <p:nvGrpSpPr>
          <p:cNvPr name="Group 6" id="6"/>
          <p:cNvGrpSpPr/>
          <p:nvPr/>
        </p:nvGrpSpPr>
        <p:grpSpPr>
          <a:xfrm rot="5400000">
            <a:off x="-1106748" y="9165574"/>
            <a:ext cx="2167804" cy="2167804"/>
            <a:chOff x="0" y="0"/>
            <a:chExt cx="2890406" cy="2890406"/>
          </a:xfrm>
        </p:grpSpPr>
        <p:sp>
          <p:nvSpPr>
            <p:cNvPr name="Freeform 7" id="7"/>
            <p:cNvSpPr/>
            <p:nvPr/>
          </p:nvSpPr>
          <p:spPr>
            <a:xfrm flipH="false" flipV="false" rot="0">
              <a:off x="0" y="0"/>
              <a:ext cx="2890520" cy="2890520"/>
            </a:xfrm>
            <a:custGeom>
              <a:avLst/>
              <a:gdLst/>
              <a:ahLst/>
              <a:cxnLst/>
              <a:rect r="r" b="b" t="t" l="l"/>
              <a:pathLst>
                <a:path h="2890520" w="2890520">
                  <a:moveTo>
                    <a:pt x="0" y="1445260"/>
                  </a:moveTo>
                  <a:cubicBezTo>
                    <a:pt x="0" y="647065"/>
                    <a:pt x="647065" y="0"/>
                    <a:pt x="1445260" y="0"/>
                  </a:cubicBezTo>
                  <a:cubicBezTo>
                    <a:pt x="2243455" y="0"/>
                    <a:pt x="2890520" y="647065"/>
                    <a:pt x="2890520" y="1445260"/>
                  </a:cubicBezTo>
                  <a:cubicBezTo>
                    <a:pt x="2890520" y="2243455"/>
                    <a:pt x="2243455" y="2890520"/>
                    <a:pt x="1445260" y="2890520"/>
                  </a:cubicBezTo>
                  <a:cubicBezTo>
                    <a:pt x="647065" y="2890520"/>
                    <a:pt x="0" y="2243328"/>
                    <a:pt x="0" y="1445260"/>
                  </a:cubicBezTo>
                  <a:close/>
                </a:path>
              </a:pathLst>
            </a:custGeom>
            <a:blipFill>
              <a:blip r:embed="rId3">
                <a:alphaModFix amt="0"/>
              </a:blip>
              <a:stretch>
                <a:fillRect l="-78300" t="0" r="-78296" b="3"/>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grpSp>
        <p:nvGrpSpPr>
          <p:cNvPr name="Group 13" id="13"/>
          <p:cNvGrpSpPr/>
          <p:nvPr/>
        </p:nvGrpSpPr>
        <p:grpSpPr>
          <a:xfrm rot="0">
            <a:off x="5057804" y="3117352"/>
            <a:ext cx="10797597" cy="1858204"/>
            <a:chOff x="0" y="0"/>
            <a:chExt cx="14396796" cy="2477605"/>
          </a:xfrm>
        </p:grpSpPr>
        <p:sp>
          <p:nvSpPr>
            <p:cNvPr name="Freeform 14" id="14"/>
            <p:cNvSpPr/>
            <p:nvPr/>
          </p:nvSpPr>
          <p:spPr>
            <a:xfrm flipH="false" flipV="false" rot="0">
              <a:off x="0" y="0"/>
              <a:ext cx="14396847" cy="2477643"/>
            </a:xfrm>
            <a:custGeom>
              <a:avLst/>
              <a:gdLst/>
              <a:ahLst/>
              <a:cxnLst/>
              <a:rect r="r" b="b" t="t" l="l"/>
              <a:pathLst>
                <a:path h="2477643" w="14396847">
                  <a:moveTo>
                    <a:pt x="0" y="0"/>
                  </a:moveTo>
                  <a:lnTo>
                    <a:pt x="14396847" y="0"/>
                  </a:lnTo>
                  <a:lnTo>
                    <a:pt x="14396847" y="2477643"/>
                  </a:lnTo>
                  <a:lnTo>
                    <a:pt x="0" y="2477643"/>
                  </a:lnTo>
                  <a:close/>
                </a:path>
              </a:pathLst>
            </a:custGeom>
            <a:solidFill>
              <a:srgbClr val="F2F2F2"/>
            </a:solidFill>
          </p:spPr>
        </p:sp>
      </p:grpSp>
      <p:grpSp>
        <p:nvGrpSpPr>
          <p:cNvPr name="Group 15" id="15"/>
          <p:cNvGrpSpPr/>
          <p:nvPr/>
        </p:nvGrpSpPr>
        <p:grpSpPr>
          <a:xfrm rot="0">
            <a:off x="5057804" y="5244817"/>
            <a:ext cx="10797597" cy="1858204"/>
            <a:chOff x="0" y="0"/>
            <a:chExt cx="14396796" cy="2477605"/>
          </a:xfrm>
        </p:grpSpPr>
        <p:sp>
          <p:nvSpPr>
            <p:cNvPr name="Freeform 16" id="16"/>
            <p:cNvSpPr/>
            <p:nvPr/>
          </p:nvSpPr>
          <p:spPr>
            <a:xfrm flipH="false" flipV="false" rot="0">
              <a:off x="0" y="0"/>
              <a:ext cx="14396847" cy="2477643"/>
            </a:xfrm>
            <a:custGeom>
              <a:avLst/>
              <a:gdLst/>
              <a:ahLst/>
              <a:cxnLst/>
              <a:rect r="r" b="b" t="t" l="l"/>
              <a:pathLst>
                <a:path h="2477643" w="14396847">
                  <a:moveTo>
                    <a:pt x="0" y="0"/>
                  </a:moveTo>
                  <a:lnTo>
                    <a:pt x="14396847" y="0"/>
                  </a:lnTo>
                  <a:lnTo>
                    <a:pt x="14396847" y="2477643"/>
                  </a:lnTo>
                  <a:lnTo>
                    <a:pt x="0" y="2477643"/>
                  </a:lnTo>
                  <a:close/>
                </a:path>
              </a:pathLst>
            </a:custGeom>
            <a:solidFill>
              <a:srgbClr val="F2F2F2"/>
            </a:solidFill>
          </p:spPr>
        </p:sp>
      </p:grpSp>
      <p:grpSp>
        <p:nvGrpSpPr>
          <p:cNvPr name="Group 17" id="17"/>
          <p:cNvGrpSpPr/>
          <p:nvPr/>
        </p:nvGrpSpPr>
        <p:grpSpPr>
          <a:xfrm rot="0">
            <a:off x="5057804" y="7397982"/>
            <a:ext cx="10797597" cy="1858204"/>
            <a:chOff x="0" y="0"/>
            <a:chExt cx="14396796" cy="2477605"/>
          </a:xfrm>
        </p:grpSpPr>
        <p:sp>
          <p:nvSpPr>
            <p:cNvPr name="Freeform 18" id="18"/>
            <p:cNvSpPr/>
            <p:nvPr/>
          </p:nvSpPr>
          <p:spPr>
            <a:xfrm flipH="false" flipV="false" rot="0">
              <a:off x="0" y="0"/>
              <a:ext cx="14396847" cy="2477643"/>
            </a:xfrm>
            <a:custGeom>
              <a:avLst/>
              <a:gdLst/>
              <a:ahLst/>
              <a:cxnLst/>
              <a:rect r="r" b="b" t="t" l="l"/>
              <a:pathLst>
                <a:path h="2477643" w="14396847">
                  <a:moveTo>
                    <a:pt x="0" y="0"/>
                  </a:moveTo>
                  <a:lnTo>
                    <a:pt x="14396847" y="0"/>
                  </a:lnTo>
                  <a:lnTo>
                    <a:pt x="14396847" y="2477643"/>
                  </a:lnTo>
                  <a:lnTo>
                    <a:pt x="0" y="2477643"/>
                  </a:lnTo>
                  <a:close/>
                </a:path>
              </a:pathLst>
            </a:custGeom>
            <a:solidFill>
              <a:srgbClr val="F2F2F2"/>
            </a:solidFill>
          </p:spPr>
        </p:sp>
      </p:grpSp>
      <p:grpSp>
        <p:nvGrpSpPr>
          <p:cNvPr name="Group 19" id="19"/>
          <p:cNvGrpSpPr/>
          <p:nvPr/>
        </p:nvGrpSpPr>
        <p:grpSpPr>
          <a:xfrm rot="0">
            <a:off x="764953" y="-2800"/>
            <a:ext cx="13509603" cy="1729197"/>
            <a:chOff x="0" y="0"/>
            <a:chExt cx="18012804" cy="2305596"/>
          </a:xfrm>
        </p:grpSpPr>
        <p:sp>
          <p:nvSpPr>
            <p:cNvPr name="Freeform 20" id="20"/>
            <p:cNvSpPr/>
            <p:nvPr/>
          </p:nvSpPr>
          <p:spPr>
            <a:xfrm flipH="false" flipV="false" rot="0">
              <a:off x="0" y="0"/>
              <a:ext cx="18012800" cy="2305600"/>
            </a:xfrm>
            <a:custGeom>
              <a:avLst/>
              <a:gdLst/>
              <a:ahLst/>
              <a:cxnLst/>
              <a:rect r="r" b="b" t="t" l="l"/>
              <a:pathLst>
                <a:path h="2305600" w="18012800">
                  <a:moveTo>
                    <a:pt x="0" y="0"/>
                  </a:moveTo>
                  <a:lnTo>
                    <a:pt x="18012800" y="0"/>
                  </a:lnTo>
                  <a:lnTo>
                    <a:pt x="18012800" y="2305600"/>
                  </a:lnTo>
                  <a:lnTo>
                    <a:pt x="0" y="2305600"/>
                  </a:lnTo>
                  <a:close/>
                </a:path>
              </a:pathLst>
            </a:custGeom>
            <a:blipFill>
              <a:blip r:embed="rId3">
                <a:alphaModFix amt="0"/>
              </a:blip>
              <a:stretch>
                <a:fillRect l="0" t="-102229" r="0" b="-102229"/>
              </a:stretch>
            </a:blipFill>
          </p:spPr>
        </p:sp>
        <p:sp>
          <p:nvSpPr>
            <p:cNvPr name="TextBox 21" id="21"/>
            <p:cNvSpPr txBox="true"/>
            <p:nvPr/>
          </p:nvSpPr>
          <p:spPr>
            <a:xfrm>
              <a:off x="0" y="-76200"/>
              <a:ext cx="18012804" cy="2381796"/>
            </a:xfrm>
            <a:prstGeom prst="rect">
              <a:avLst/>
            </a:prstGeom>
          </p:spPr>
          <p:txBody>
            <a:bodyPr anchor="ctr" rtlCol="false" tIns="0" lIns="0" bIns="0" rIns="0"/>
            <a:lstStyle/>
            <a:p>
              <a:pPr algn="l">
                <a:lnSpc>
                  <a:spcPts val="4800"/>
                </a:lnSpc>
              </a:pPr>
              <a:r>
                <a:rPr lang="en-US" b="true" sz="4000">
                  <a:solidFill>
                    <a:srgbClr val="323232"/>
                  </a:solidFill>
                  <a:latin typeface="Calibri (MS) Bold"/>
                  <a:ea typeface="Calibri (MS) Bold"/>
                  <a:cs typeface="Calibri (MS) Bold"/>
                  <a:sym typeface="Calibri (MS) Bold"/>
                </a:rPr>
                <a:t>HOST ORGANIZATIONS</a:t>
              </a:r>
            </a:p>
          </p:txBody>
        </p:sp>
      </p:grpSp>
      <p:sp>
        <p:nvSpPr>
          <p:cNvPr name="TextBox 22" id="22"/>
          <p:cNvSpPr txBox="true"/>
          <p:nvPr/>
        </p:nvSpPr>
        <p:spPr>
          <a:xfrm rot="0">
            <a:off x="833514" y="1272254"/>
            <a:ext cx="16943051" cy="1605001"/>
          </a:xfrm>
          <a:prstGeom prst="rect">
            <a:avLst/>
          </a:prstGeom>
        </p:spPr>
        <p:txBody>
          <a:bodyPr anchor="t" rtlCol="false" tIns="0" lIns="0" bIns="0" rIns="0">
            <a:spAutoFit/>
          </a:bodyPr>
          <a:lstStyle/>
          <a:p>
            <a:pPr algn="l">
              <a:lnSpc>
                <a:spcPts val="3840"/>
              </a:lnSpc>
            </a:pPr>
            <a:r>
              <a:rPr lang="en-US" sz="3200">
                <a:solidFill>
                  <a:srgbClr val="000000"/>
                </a:solidFill>
                <a:latin typeface="Calibri (MS)"/>
                <a:ea typeface="Calibri (MS)"/>
                <a:cs typeface="Calibri (MS)"/>
                <a:sym typeface="Calibri (MS)"/>
              </a:rPr>
              <a:t>The Ontario CLRI is funded by the Government of Ontario and hosted at Baycrest, Bruyère Health, and the Schlegel-UW Research Institute for Aging. The collective expertise, resources and partnerships help advance our provincially mandated goals.</a:t>
            </a:r>
          </a:p>
        </p:txBody>
      </p:sp>
      <p:grpSp>
        <p:nvGrpSpPr>
          <p:cNvPr name="Group 23" id="23"/>
          <p:cNvGrpSpPr/>
          <p:nvPr/>
        </p:nvGrpSpPr>
        <p:grpSpPr>
          <a:xfrm rot="0">
            <a:off x="5200650" y="3132296"/>
            <a:ext cx="10797597" cy="6418802"/>
            <a:chOff x="0" y="0"/>
            <a:chExt cx="14396796" cy="8558403"/>
          </a:xfrm>
        </p:grpSpPr>
        <p:sp>
          <p:nvSpPr>
            <p:cNvPr name="Freeform 24" id="24"/>
            <p:cNvSpPr/>
            <p:nvPr/>
          </p:nvSpPr>
          <p:spPr>
            <a:xfrm flipH="false" flipV="false" rot="0">
              <a:off x="0" y="0"/>
              <a:ext cx="14396800" cy="8558400"/>
            </a:xfrm>
            <a:custGeom>
              <a:avLst/>
              <a:gdLst/>
              <a:ahLst/>
              <a:cxnLst/>
              <a:rect r="r" b="b" t="t" l="l"/>
              <a:pathLst>
                <a:path h="8558400" w="14396800">
                  <a:moveTo>
                    <a:pt x="0" y="0"/>
                  </a:moveTo>
                  <a:lnTo>
                    <a:pt x="14396800" y="0"/>
                  </a:lnTo>
                  <a:lnTo>
                    <a:pt x="14396800" y="8558400"/>
                  </a:lnTo>
                  <a:lnTo>
                    <a:pt x="0" y="8558400"/>
                  </a:lnTo>
                  <a:close/>
                </a:path>
              </a:pathLst>
            </a:custGeom>
            <a:blipFill>
              <a:blip r:embed="rId3">
                <a:alphaModFix amt="0"/>
              </a:blip>
              <a:stretch>
                <a:fillRect l="-26272" t="0" r="-26272" b="0"/>
              </a:stretch>
            </a:blipFill>
          </p:spPr>
        </p:sp>
        <p:sp>
          <p:nvSpPr>
            <p:cNvPr name="TextBox 25" id="25"/>
            <p:cNvSpPr txBox="true"/>
            <p:nvPr/>
          </p:nvSpPr>
          <p:spPr>
            <a:xfrm>
              <a:off x="0" y="-47625"/>
              <a:ext cx="14396796" cy="8606028"/>
            </a:xfrm>
            <a:prstGeom prst="rect">
              <a:avLst/>
            </a:prstGeom>
          </p:spPr>
          <p:txBody>
            <a:bodyPr anchor="ctr" rtlCol="false" tIns="0" lIns="0" bIns="0" rIns="0"/>
            <a:lstStyle/>
            <a:p>
              <a:pPr algn="l">
                <a:lnSpc>
                  <a:spcPts val="3359"/>
                </a:lnSpc>
              </a:pPr>
              <a:r>
                <a:rPr lang="en-US" b="true" sz="2799">
                  <a:solidFill>
                    <a:srgbClr val="7CBF30"/>
                  </a:solidFill>
                  <a:latin typeface="Calibri (MS) Bold"/>
                  <a:ea typeface="Calibri (MS) Bold"/>
                  <a:cs typeface="Calibri (MS) Bold"/>
                  <a:sym typeface="Calibri (MS) Bold"/>
                </a:rPr>
                <a:t>BAYCREST </a:t>
              </a:r>
            </a:p>
            <a:p>
              <a:pPr algn="l">
                <a:lnSpc>
                  <a:spcPts val="3359"/>
                </a:lnSpc>
              </a:pPr>
              <a:r>
                <a:rPr lang="en-US" sz="2799">
                  <a:solidFill>
                    <a:srgbClr val="000000"/>
                  </a:solidFill>
                  <a:latin typeface="Calibri (MS)"/>
                  <a:ea typeface="Calibri (MS)"/>
                  <a:cs typeface="Calibri (MS)"/>
                  <a:sym typeface="Calibri (MS)"/>
                </a:rPr>
                <a:t>Baycrest is a global leader in geriatric residential living, healthcare, research, innovation and education, with a special focus on brain health and aging.</a:t>
              </a:r>
            </a:p>
            <a:p>
              <a:pPr algn="l">
                <a:lnSpc>
                  <a:spcPts val="3359"/>
                </a:lnSpc>
              </a:pPr>
            </a:p>
            <a:p>
              <a:pPr algn="l">
                <a:lnSpc>
                  <a:spcPts val="3359"/>
                </a:lnSpc>
              </a:pPr>
              <a:r>
                <a:rPr lang="en-US" b="true" sz="2799">
                  <a:solidFill>
                    <a:srgbClr val="7CBF30"/>
                  </a:solidFill>
                  <a:latin typeface="Calibri (MS) Bold"/>
                  <a:ea typeface="Calibri (MS) Bold"/>
                  <a:cs typeface="Calibri (MS) Bold"/>
                  <a:sym typeface="Calibri (MS) Bold"/>
                </a:rPr>
                <a:t>BRUYÈRE HEALTH</a:t>
              </a:r>
            </a:p>
            <a:p>
              <a:pPr algn="l">
                <a:lnSpc>
                  <a:spcPts val="3359"/>
                </a:lnSpc>
              </a:pPr>
              <a:r>
                <a:rPr lang="en-US" sz="2799">
                  <a:solidFill>
                    <a:srgbClr val="000000"/>
                  </a:solidFill>
                  <a:latin typeface="Calibri (MS)"/>
                  <a:ea typeface="Calibri (MS)"/>
                  <a:cs typeface="Calibri (MS)"/>
                  <a:sym typeface="Calibri (MS)"/>
                </a:rPr>
                <a:t>Maximizing quality of life and helping people stay and return home, Bruyère Health offers a variety of services in aging and rehabilitation, medically complex, palliative, residential and primary care.</a:t>
              </a:r>
            </a:p>
            <a:p>
              <a:pPr algn="l">
                <a:lnSpc>
                  <a:spcPts val="3359"/>
                </a:lnSpc>
              </a:pPr>
            </a:p>
            <a:p>
              <a:pPr algn="l">
                <a:lnSpc>
                  <a:spcPts val="3359"/>
                </a:lnSpc>
              </a:pPr>
              <a:r>
                <a:rPr lang="en-US" b="true" sz="2799">
                  <a:solidFill>
                    <a:srgbClr val="7CBF30"/>
                  </a:solidFill>
                  <a:latin typeface="Calibri (MS) Bold"/>
                  <a:ea typeface="Calibri (MS) Bold"/>
                  <a:cs typeface="Calibri (MS) Bold"/>
                  <a:sym typeface="Calibri (MS) Bold"/>
                </a:rPr>
                <a:t>SCHLEGEL-UW RESEARCH INSTITUTE FOR AGING (RIA)</a:t>
              </a:r>
            </a:p>
            <a:p>
              <a:pPr algn="l">
                <a:lnSpc>
                  <a:spcPts val="3359"/>
                </a:lnSpc>
              </a:pPr>
              <a:r>
                <a:rPr lang="en-US" sz="2799">
                  <a:solidFill>
                    <a:srgbClr val="000000"/>
                  </a:solidFill>
                  <a:latin typeface="Calibri (MS)"/>
                  <a:ea typeface="Calibri (MS)"/>
                  <a:cs typeface="Calibri (MS)"/>
                  <a:sym typeface="Calibri (MS)"/>
                </a:rPr>
                <a:t>The RIA is an innovation catalyst. By advancing research, education and practice, the RIA enhances quality of life and care for older adults everywhere. </a:t>
              </a:r>
            </a:p>
            <a:p>
              <a:pPr algn="l">
                <a:lnSpc>
                  <a:spcPts val="3359"/>
                </a:lnSpc>
              </a:pPr>
            </a:p>
          </p:txBody>
        </p:sp>
      </p:grpSp>
      <p:sp>
        <p:nvSpPr>
          <p:cNvPr name="TextBox 26" id="26"/>
          <p:cNvSpPr txBox="true"/>
          <p:nvPr/>
        </p:nvSpPr>
        <p:spPr>
          <a:xfrm rot="0">
            <a:off x="17117339" y="8651177"/>
            <a:ext cx="914552" cy="651977"/>
          </a:xfrm>
          <a:prstGeom prst="rect">
            <a:avLst/>
          </a:prstGeom>
        </p:spPr>
        <p:txBody>
          <a:bodyPr anchor="t" rtlCol="false" tIns="0" lIns="0" bIns="0" rIns="0">
            <a:spAutoFit/>
          </a:bodyPr>
          <a:lstStyle/>
          <a:p>
            <a:pPr algn="l">
              <a:lnSpc>
                <a:spcPts val="3359"/>
              </a:lnSpc>
            </a:pPr>
            <a:r>
              <a:rPr lang="en-US" b="true" sz="2799">
                <a:solidFill>
                  <a:srgbClr val="001489"/>
                </a:solidFill>
                <a:latin typeface="Calibri (MS) Bold"/>
                <a:ea typeface="Calibri (MS) Bold"/>
                <a:cs typeface="Calibri (MS) Bold"/>
                <a:sym typeface="Calibri (MS) Bold"/>
              </a:rPr>
              <a:t>‹#›</a:t>
            </a:r>
          </a:p>
        </p:txBody>
      </p:sp>
      <p:grpSp>
        <p:nvGrpSpPr>
          <p:cNvPr name="Group 27" id="27"/>
          <p:cNvGrpSpPr/>
          <p:nvPr/>
        </p:nvGrpSpPr>
        <p:grpSpPr>
          <a:xfrm rot="0">
            <a:off x="1588799" y="5512146"/>
            <a:ext cx="2929852" cy="1057046"/>
            <a:chOff x="0" y="0"/>
            <a:chExt cx="3906469" cy="1409395"/>
          </a:xfrm>
        </p:grpSpPr>
        <p:sp>
          <p:nvSpPr>
            <p:cNvPr name="Freeform 28" id="28"/>
            <p:cNvSpPr/>
            <p:nvPr/>
          </p:nvSpPr>
          <p:spPr>
            <a:xfrm flipH="false" flipV="false" rot="0">
              <a:off x="0" y="0"/>
              <a:ext cx="3906520" cy="1409446"/>
            </a:xfrm>
            <a:custGeom>
              <a:avLst/>
              <a:gdLst/>
              <a:ahLst/>
              <a:cxnLst/>
              <a:rect r="r" b="b" t="t" l="l"/>
              <a:pathLst>
                <a:path h="1409446" w="3906520">
                  <a:moveTo>
                    <a:pt x="0" y="0"/>
                  </a:moveTo>
                  <a:lnTo>
                    <a:pt x="3906520" y="0"/>
                  </a:lnTo>
                  <a:lnTo>
                    <a:pt x="3906520" y="1409446"/>
                  </a:lnTo>
                  <a:lnTo>
                    <a:pt x="0" y="1409446"/>
                  </a:lnTo>
                  <a:lnTo>
                    <a:pt x="0" y="0"/>
                  </a:lnTo>
                  <a:close/>
                </a:path>
              </a:pathLst>
            </a:custGeom>
            <a:blipFill>
              <a:blip r:embed="rId5"/>
              <a:stretch>
                <a:fillRect l="0" t="0" r="1241" b="2"/>
              </a:stretch>
            </a:blipFill>
          </p:spPr>
        </p:sp>
      </p:grpSp>
      <p:grpSp>
        <p:nvGrpSpPr>
          <p:cNvPr name="Group 29" id="29"/>
          <p:cNvGrpSpPr/>
          <p:nvPr/>
        </p:nvGrpSpPr>
        <p:grpSpPr>
          <a:xfrm rot="0">
            <a:off x="1588799" y="3652838"/>
            <a:ext cx="3186160" cy="787203"/>
            <a:chOff x="0" y="0"/>
            <a:chExt cx="4248214" cy="1049604"/>
          </a:xfrm>
        </p:grpSpPr>
        <p:sp>
          <p:nvSpPr>
            <p:cNvPr name="Freeform 30" id="30"/>
            <p:cNvSpPr/>
            <p:nvPr/>
          </p:nvSpPr>
          <p:spPr>
            <a:xfrm flipH="false" flipV="false" rot="0">
              <a:off x="0" y="0"/>
              <a:ext cx="4248150" cy="1049655"/>
            </a:xfrm>
            <a:custGeom>
              <a:avLst/>
              <a:gdLst/>
              <a:ahLst/>
              <a:cxnLst/>
              <a:rect r="r" b="b" t="t" l="l"/>
              <a:pathLst>
                <a:path h="1049655" w="4248150">
                  <a:moveTo>
                    <a:pt x="0" y="0"/>
                  </a:moveTo>
                  <a:lnTo>
                    <a:pt x="4248150" y="0"/>
                  </a:lnTo>
                  <a:lnTo>
                    <a:pt x="4248150" y="1049655"/>
                  </a:lnTo>
                  <a:lnTo>
                    <a:pt x="0" y="1049655"/>
                  </a:lnTo>
                  <a:lnTo>
                    <a:pt x="0" y="0"/>
                  </a:lnTo>
                  <a:close/>
                </a:path>
              </a:pathLst>
            </a:custGeom>
            <a:blipFill>
              <a:blip r:embed="rId6"/>
              <a:stretch>
                <a:fillRect l="0" t="0" r="-1" b="4"/>
              </a:stretch>
            </a:blipFill>
          </p:spPr>
        </p:sp>
      </p:grpSp>
      <p:grpSp>
        <p:nvGrpSpPr>
          <p:cNvPr name="Group 31" id="31"/>
          <p:cNvGrpSpPr/>
          <p:nvPr/>
        </p:nvGrpSpPr>
        <p:grpSpPr>
          <a:xfrm rot="0">
            <a:off x="1429741" y="7560478"/>
            <a:ext cx="3473006" cy="869880"/>
            <a:chOff x="0" y="0"/>
            <a:chExt cx="4630674" cy="1159840"/>
          </a:xfrm>
        </p:grpSpPr>
        <p:sp>
          <p:nvSpPr>
            <p:cNvPr name="Freeform 32" id="32"/>
            <p:cNvSpPr/>
            <p:nvPr/>
          </p:nvSpPr>
          <p:spPr>
            <a:xfrm flipH="false" flipV="false" rot="0">
              <a:off x="0" y="0"/>
              <a:ext cx="4630674" cy="1159891"/>
            </a:xfrm>
            <a:custGeom>
              <a:avLst/>
              <a:gdLst/>
              <a:ahLst/>
              <a:cxnLst/>
              <a:rect r="r" b="b" t="t" l="l"/>
              <a:pathLst>
                <a:path h="1159891" w="4630674">
                  <a:moveTo>
                    <a:pt x="0" y="0"/>
                  </a:moveTo>
                  <a:lnTo>
                    <a:pt x="4630674" y="0"/>
                  </a:lnTo>
                  <a:lnTo>
                    <a:pt x="4630674" y="1159891"/>
                  </a:lnTo>
                  <a:lnTo>
                    <a:pt x="0" y="1159891"/>
                  </a:lnTo>
                  <a:lnTo>
                    <a:pt x="0" y="0"/>
                  </a:lnTo>
                  <a:close/>
                </a:path>
              </a:pathLst>
            </a:custGeom>
            <a:blipFill>
              <a:blip r:embed="rId7"/>
              <a:stretch>
                <a:fillRect l="0" t="0" r="0" b="4"/>
              </a:stretch>
            </a:blipFill>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300904" y="7954185"/>
            <a:ext cx="899998" cy="899998"/>
            <a:chOff x="0" y="0"/>
            <a:chExt cx="1199998" cy="1199998"/>
          </a:xfrm>
        </p:grpSpPr>
        <p:sp>
          <p:nvSpPr>
            <p:cNvPr name="Freeform 3" id="3"/>
            <p:cNvSpPr/>
            <p:nvPr/>
          </p:nvSpPr>
          <p:spPr>
            <a:xfrm flipH="false" flipV="false" rot="0">
              <a:off x="0" y="0"/>
              <a:ext cx="1200023" cy="1200023"/>
            </a:xfrm>
            <a:custGeom>
              <a:avLst/>
              <a:gdLst/>
              <a:ahLst/>
              <a:cxnLst/>
              <a:rect r="r" b="b" t="t" l="l"/>
              <a:pathLst>
                <a:path h="1200023" w="1200023">
                  <a:moveTo>
                    <a:pt x="0" y="599948"/>
                  </a:moveTo>
                  <a:cubicBezTo>
                    <a:pt x="0" y="268605"/>
                    <a:pt x="268605" y="0"/>
                    <a:pt x="599948" y="0"/>
                  </a:cubicBezTo>
                  <a:cubicBezTo>
                    <a:pt x="931291" y="0"/>
                    <a:pt x="1200023" y="268605"/>
                    <a:pt x="1200023" y="599948"/>
                  </a:cubicBezTo>
                  <a:cubicBezTo>
                    <a:pt x="1200023" y="931291"/>
                    <a:pt x="931418" y="1200023"/>
                    <a:pt x="599948" y="1200023"/>
                  </a:cubicBezTo>
                  <a:cubicBezTo>
                    <a:pt x="268478" y="1200023"/>
                    <a:pt x="0" y="931418"/>
                    <a:pt x="0" y="599948"/>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266892" y="8769220"/>
            <a:ext cx="1071001" cy="1089003"/>
            <a:chOff x="0" y="0"/>
            <a:chExt cx="1428001" cy="1452004"/>
          </a:xfrm>
        </p:grpSpPr>
        <p:sp>
          <p:nvSpPr>
            <p:cNvPr name="Freeform 5" id="5"/>
            <p:cNvSpPr/>
            <p:nvPr/>
          </p:nvSpPr>
          <p:spPr>
            <a:xfrm flipH="false" flipV="false" rot="0">
              <a:off x="0" y="0"/>
              <a:ext cx="1427988" cy="1452118"/>
            </a:xfrm>
            <a:custGeom>
              <a:avLst/>
              <a:gdLst/>
              <a:ahLst/>
              <a:cxnLst/>
              <a:rect r="r" b="b" t="t" l="l"/>
              <a:pathLst>
                <a:path h="1452118" w="1427988">
                  <a:moveTo>
                    <a:pt x="0" y="726059"/>
                  </a:moveTo>
                  <a:cubicBezTo>
                    <a:pt x="0" y="324993"/>
                    <a:pt x="319659" y="0"/>
                    <a:pt x="713994" y="0"/>
                  </a:cubicBezTo>
                  <a:cubicBezTo>
                    <a:pt x="1108329" y="0"/>
                    <a:pt x="1427988" y="324993"/>
                    <a:pt x="1427988" y="726059"/>
                  </a:cubicBezTo>
                  <a:cubicBezTo>
                    <a:pt x="1427988" y="1127125"/>
                    <a:pt x="1108329" y="1452118"/>
                    <a:pt x="713994" y="1452118"/>
                  </a:cubicBezTo>
                  <a:cubicBezTo>
                    <a:pt x="319659" y="1452118"/>
                    <a:pt x="0" y="1126998"/>
                    <a:pt x="0" y="726059"/>
                  </a:cubicBezTo>
                  <a:close/>
                </a:path>
              </a:pathLst>
            </a:custGeom>
            <a:solidFill>
              <a:srgbClr val="8DC63F"/>
            </a:solidFill>
          </p:spPr>
        </p:sp>
      </p:grpSp>
      <p:grpSp>
        <p:nvGrpSpPr>
          <p:cNvPr name="Group 6" id="6"/>
          <p:cNvGrpSpPr/>
          <p:nvPr/>
        </p:nvGrpSpPr>
        <p:grpSpPr>
          <a:xfrm rot="5400000">
            <a:off x="-1106748" y="9165574"/>
            <a:ext cx="2167804" cy="2167804"/>
            <a:chOff x="0" y="0"/>
            <a:chExt cx="2890406" cy="2890406"/>
          </a:xfrm>
        </p:grpSpPr>
        <p:sp>
          <p:nvSpPr>
            <p:cNvPr name="Freeform 7" id="7"/>
            <p:cNvSpPr/>
            <p:nvPr/>
          </p:nvSpPr>
          <p:spPr>
            <a:xfrm flipH="false" flipV="false" rot="0">
              <a:off x="0" y="0"/>
              <a:ext cx="2890520" cy="2890520"/>
            </a:xfrm>
            <a:custGeom>
              <a:avLst/>
              <a:gdLst/>
              <a:ahLst/>
              <a:cxnLst/>
              <a:rect r="r" b="b" t="t" l="l"/>
              <a:pathLst>
                <a:path h="2890520" w="2890520">
                  <a:moveTo>
                    <a:pt x="0" y="1445260"/>
                  </a:moveTo>
                  <a:cubicBezTo>
                    <a:pt x="0" y="647065"/>
                    <a:pt x="647065" y="0"/>
                    <a:pt x="1445260" y="0"/>
                  </a:cubicBezTo>
                  <a:cubicBezTo>
                    <a:pt x="2243455" y="0"/>
                    <a:pt x="2890520" y="647065"/>
                    <a:pt x="2890520" y="1445260"/>
                  </a:cubicBezTo>
                  <a:cubicBezTo>
                    <a:pt x="2890520" y="2243455"/>
                    <a:pt x="2243455" y="2890520"/>
                    <a:pt x="1445260" y="2890520"/>
                  </a:cubicBezTo>
                  <a:cubicBezTo>
                    <a:pt x="647065" y="2890520"/>
                    <a:pt x="0" y="2243328"/>
                    <a:pt x="0" y="1445260"/>
                  </a:cubicBezTo>
                  <a:close/>
                </a:path>
              </a:pathLst>
            </a:custGeom>
            <a:blipFill>
              <a:blip r:embed="rId3">
                <a:alphaModFix amt="0"/>
              </a:blip>
              <a:stretch>
                <a:fillRect l="-78300" t="0" r="-78296" b="3"/>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grpSp>
        <p:nvGrpSpPr>
          <p:cNvPr name="Group 13" id="13"/>
          <p:cNvGrpSpPr/>
          <p:nvPr/>
        </p:nvGrpSpPr>
        <p:grpSpPr>
          <a:xfrm rot="0">
            <a:off x="2493016" y="924697"/>
            <a:ext cx="13301996" cy="1729197"/>
            <a:chOff x="0" y="0"/>
            <a:chExt cx="17735994" cy="2305596"/>
          </a:xfrm>
        </p:grpSpPr>
        <p:sp>
          <p:nvSpPr>
            <p:cNvPr name="Freeform 14" id="14"/>
            <p:cNvSpPr/>
            <p:nvPr/>
          </p:nvSpPr>
          <p:spPr>
            <a:xfrm flipH="false" flipV="false" rot="0">
              <a:off x="0" y="0"/>
              <a:ext cx="17736000" cy="2305600"/>
            </a:xfrm>
            <a:custGeom>
              <a:avLst/>
              <a:gdLst/>
              <a:ahLst/>
              <a:cxnLst/>
              <a:rect r="r" b="b" t="t" l="l"/>
              <a:pathLst>
                <a:path h="2305600" w="17736000">
                  <a:moveTo>
                    <a:pt x="0" y="0"/>
                  </a:moveTo>
                  <a:lnTo>
                    <a:pt x="17736000" y="0"/>
                  </a:lnTo>
                  <a:lnTo>
                    <a:pt x="17736000" y="2305600"/>
                  </a:lnTo>
                  <a:lnTo>
                    <a:pt x="0" y="2305600"/>
                  </a:lnTo>
                  <a:close/>
                </a:path>
              </a:pathLst>
            </a:custGeom>
            <a:blipFill>
              <a:blip r:embed="rId3">
                <a:alphaModFix amt="0"/>
              </a:blip>
              <a:stretch>
                <a:fillRect l="0" t="-99890" r="0" b="-99889"/>
              </a:stretch>
            </a:blipFill>
          </p:spPr>
        </p:sp>
        <p:sp>
          <p:nvSpPr>
            <p:cNvPr name="TextBox 15" id="15"/>
            <p:cNvSpPr txBox="true"/>
            <p:nvPr/>
          </p:nvSpPr>
          <p:spPr>
            <a:xfrm>
              <a:off x="0" y="-123825"/>
              <a:ext cx="17735994" cy="2429421"/>
            </a:xfrm>
            <a:prstGeom prst="rect">
              <a:avLst/>
            </a:prstGeom>
          </p:spPr>
          <p:txBody>
            <a:bodyPr anchor="ctr" rtlCol="false" tIns="0" lIns="0" bIns="0" rIns="0"/>
            <a:lstStyle/>
            <a:p>
              <a:pPr algn="l">
                <a:lnSpc>
                  <a:spcPts val="6911"/>
                </a:lnSpc>
              </a:pPr>
              <a:r>
                <a:rPr lang="en-US" b="true" sz="5759">
                  <a:solidFill>
                    <a:srgbClr val="323232"/>
                  </a:solidFill>
                  <a:latin typeface="Calibri (MS) Bold"/>
                  <a:ea typeface="Calibri (MS) Bold"/>
                  <a:cs typeface="Calibri (MS) Bold"/>
                  <a:sym typeface="Calibri (MS) Bold"/>
                </a:rPr>
                <a:t>What is Person-Centred Care?</a:t>
              </a:r>
            </a:p>
          </p:txBody>
        </p:sp>
      </p:grpSp>
      <p:sp>
        <p:nvSpPr>
          <p:cNvPr name="TextBox 16" id="16"/>
          <p:cNvSpPr txBox="true"/>
          <p:nvPr/>
        </p:nvSpPr>
        <p:spPr>
          <a:xfrm rot="0">
            <a:off x="2276227" y="2976096"/>
            <a:ext cx="10148049" cy="5596871"/>
          </a:xfrm>
          <a:prstGeom prst="rect">
            <a:avLst/>
          </a:prstGeom>
        </p:spPr>
        <p:txBody>
          <a:bodyPr anchor="t" rtlCol="false" tIns="0" lIns="0" bIns="0" rIns="0">
            <a:spAutoFit/>
          </a:bodyPr>
          <a:lstStyle/>
          <a:p>
            <a:pPr algn="l" marL="1173480" indent="-586740" lvl="1">
              <a:lnSpc>
                <a:spcPts val="5078"/>
              </a:lnSpc>
              <a:buFont typeface="Arial"/>
              <a:buChar char="•"/>
            </a:pPr>
            <a:r>
              <a:rPr lang="en-US" sz="4600">
                <a:solidFill>
                  <a:srgbClr val="6E6E6E"/>
                </a:solidFill>
                <a:latin typeface="Calibri (MS)"/>
                <a:ea typeface="Calibri (MS)"/>
                <a:cs typeface="Calibri (MS)"/>
                <a:sym typeface="Calibri (MS)"/>
              </a:rPr>
              <a:t>Philosophy of Care </a:t>
            </a:r>
          </a:p>
          <a:p>
            <a:pPr algn="l" marL="1173480" indent="-586740" lvl="1">
              <a:lnSpc>
                <a:spcPts val="5078"/>
              </a:lnSpc>
              <a:buFont typeface="Arial"/>
              <a:buChar char="•"/>
            </a:pPr>
            <a:r>
              <a:rPr lang="en-US" sz="4600">
                <a:solidFill>
                  <a:srgbClr val="6E6E6E"/>
                </a:solidFill>
                <a:latin typeface="Calibri (MS)"/>
                <a:ea typeface="Calibri (MS)"/>
                <a:cs typeface="Calibri (MS)"/>
                <a:sym typeface="Calibri (MS)"/>
              </a:rPr>
              <a:t>Ensures that the resident is a </a:t>
            </a:r>
            <a:r>
              <a:rPr lang="en-US" b="true" sz="4600">
                <a:solidFill>
                  <a:srgbClr val="6E6E6E"/>
                </a:solidFill>
                <a:latin typeface="Calibri (MS) Bold"/>
                <a:ea typeface="Calibri (MS) Bold"/>
                <a:cs typeface="Calibri (MS) Bold"/>
                <a:sym typeface="Calibri (MS) Bold"/>
              </a:rPr>
              <a:t>partner </a:t>
            </a:r>
            <a:r>
              <a:rPr lang="en-US" sz="4600">
                <a:solidFill>
                  <a:srgbClr val="6E6E6E"/>
                </a:solidFill>
                <a:latin typeface="Calibri (MS)"/>
                <a:ea typeface="Calibri (MS)"/>
                <a:cs typeface="Calibri (MS)"/>
                <a:sym typeface="Calibri (MS)"/>
              </a:rPr>
              <a:t>and </a:t>
            </a:r>
            <a:r>
              <a:rPr lang="en-US" b="true" sz="4600">
                <a:solidFill>
                  <a:srgbClr val="6E6E6E"/>
                </a:solidFill>
                <a:latin typeface="Calibri (MS) Bold"/>
                <a:ea typeface="Calibri (MS) Bold"/>
                <a:cs typeface="Calibri (MS) Bold"/>
                <a:sym typeface="Calibri (MS) Bold"/>
              </a:rPr>
              <a:t>active participant</a:t>
            </a:r>
            <a:r>
              <a:rPr lang="en-US" sz="4600">
                <a:solidFill>
                  <a:srgbClr val="6E6E6E"/>
                </a:solidFill>
                <a:latin typeface="Calibri (MS)"/>
                <a:ea typeface="Calibri (MS)"/>
                <a:cs typeface="Calibri (MS)"/>
                <a:sym typeface="Calibri (MS)"/>
              </a:rPr>
              <a:t> in their care</a:t>
            </a:r>
          </a:p>
          <a:p>
            <a:pPr algn="l" marL="1173480" indent="-586740" lvl="1">
              <a:lnSpc>
                <a:spcPts val="5078"/>
              </a:lnSpc>
              <a:buFont typeface="Arial"/>
              <a:buChar char="•"/>
            </a:pPr>
            <a:r>
              <a:rPr lang="en-US" sz="4600">
                <a:solidFill>
                  <a:srgbClr val="6E6E6E"/>
                </a:solidFill>
                <a:latin typeface="Calibri (MS)"/>
                <a:ea typeface="Calibri (MS)"/>
                <a:cs typeface="Calibri (MS)"/>
                <a:sym typeface="Calibri (MS)"/>
              </a:rPr>
              <a:t>Resident’s goals, needs, and preferences drive decision-making for care</a:t>
            </a:r>
          </a:p>
          <a:p>
            <a:pPr algn="l" marL="1173480" indent="-586740" lvl="1">
              <a:lnSpc>
                <a:spcPts val="5078"/>
              </a:lnSpc>
              <a:buFont typeface="Arial"/>
              <a:buChar char="•"/>
            </a:pPr>
            <a:r>
              <a:rPr lang="en-US" sz="4600">
                <a:solidFill>
                  <a:srgbClr val="6E6E6E"/>
                </a:solidFill>
                <a:latin typeface="Calibri (MS)"/>
                <a:ea typeface="Calibri (MS)"/>
                <a:cs typeface="Calibri (MS)"/>
                <a:sym typeface="Calibri (MS)"/>
              </a:rPr>
              <a:t>Families and caregivers play a critical role in supporting Person-Centred Care</a:t>
            </a:r>
          </a:p>
        </p:txBody>
      </p:sp>
      <p:sp>
        <p:nvSpPr>
          <p:cNvPr name="TextBox 17" id="17"/>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grpSp>
        <p:nvGrpSpPr>
          <p:cNvPr name="Group 18" id="18"/>
          <p:cNvGrpSpPr/>
          <p:nvPr/>
        </p:nvGrpSpPr>
        <p:grpSpPr>
          <a:xfrm rot="0">
            <a:off x="12778597" y="3473206"/>
            <a:ext cx="5052146" cy="3558654"/>
            <a:chOff x="0" y="0"/>
            <a:chExt cx="6736194" cy="4744872"/>
          </a:xfrm>
        </p:grpSpPr>
        <p:sp>
          <p:nvSpPr>
            <p:cNvPr name="Freeform 19" id="19"/>
            <p:cNvSpPr/>
            <p:nvPr/>
          </p:nvSpPr>
          <p:spPr>
            <a:xfrm flipH="false" flipV="false" rot="0">
              <a:off x="0" y="0"/>
              <a:ext cx="6736207" cy="4744847"/>
            </a:xfrm>
            <a:custGeom>
              <a:avLst/>
              <a:gdLst/>
              <a:ahLst/>
              <a:cxnLst/>
              <a:rect r="r" b="b" t="t" l="l"/>
              <a:pathLst>
                <a:path h="4744847" w="6736207">
                  <a:moveTo>
                    <a:pt x="0" y="0"/>
                  </a:moveTo>
                  <a:lnTo>
                    <a:pt x="6736207" y="0"/>
                  </a:lnTo>
                  <a:lnTo>
                    <a:pt x="6736207" y="4744847"/>
                  </a:lnTo>
                  <a:lnTo>
                    <a:pt x="0" y="4744847"/>
                  </a:lnTo>
                  <a:lnTo>
                    <a:pt x="0" y="0"/>
                  </a:lnTo>
                  <a:close/>
                </a:path>
              </a:pathLst>
            </a:custGeom>
            <a:blipFill>
              <a:blip r:embed="rId5"/>
              <a:stretch>
                <a:fillRect l="-23020" t="0" r="-46009" b="-2"/>
              </a:stretch>
            </a:blipFill>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16870794" y="1600486"/>
            <a:ext cx="905999" cy="905999"/>
            <a:chOff x="0" y="0"/>
            <a:chExt cx="1207999" cy="1207999"/>
          </a:xfrm>
        </p:grpSpPr>
        <p:sp>
          <p:nvSpPr>
            <p:cNvPr name="Freeform 3" id="3"/>
            <p:cNvSpPr/>
            <p:nvPr/>
          </p:nvSpPr>
          <p:spPr>
            <a:xfrm flipH="false" flipV="false" rot="0">
              <a:off x="0" y="0"/>
              <a:ext cx="1208024" cy="1208024"/>
            </a:xfrm>
            <a:custGeom>
              <a:avLst/>
              <a:gdLst/>
              <a:ahLst/>
              <a:cxnLst/>
              <a:rect r="r" b="b" t="t" l="l"/>
              <a:pathLst>
                <a:path h="1208024" w="1208024">
                  <a:moveTo>
                    <a:pt x="0" y="604012"/>
                  </a:moveTo>
                  <a:cubicBezTo>
                    <a:pt x="0" y="270383"/>
                    <a:pt x="270383" y="0"/>
                    <a:pt x="604012" y="0"/>
                  </a:cubicBezTo>
                  <a:cubicBezTo>
                    <a:pt x="937641" y="0"/>
                    <a:pt x="1208024" y="270383"/>
                    <a:pt x="1208024" y="604012"/>
                  </a:cubicBezTo>
                  <a:cubicBezTo>
                    <a:pt x="1208024" y="937641"/>
                    <a:pt x="937641" y="1208024"/>
                    <a:pt x="604012" y="1208024"/>
                  </a:cubicBezTo>
                  <a:cubicBezTo>
                    <a:pt x="270383" y="1208024"/>
                    <a:pt x="0" y="937641"/>
                    <a:pt x="0" y="604012"/>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5724137" y="588131"/>
            <a:ext cx="1079402" cy="1097404"/>
            <a:chOff x="0" y="0"/>
            <a:chExt cx="1439202" cy="1463205"/>
          </a:xfrm>
        </p:grpSpPr>
        <p:sp>
          <p:nvSpPr>
            <p:cNvPr name="Freeform 5" id="5"/>
            <p:cNvSpPr/>
            <p:nvPr/>
          </p:nvSpPr>
          <p:spPr>
            <a:xfrm flipH="false" flipV="false" rot="0">
              <a:off x="0" y="0"/>
              <a:ext cx="1439164" cy="1463294"/>
            </a:xfrm>
            <a:custGeom>
              <a:avLst/>
              <a:gdLst/>
              <a:ahLst/>
              <a:cxnLst/>
              <a:rect r="r" b="b" t="t" l="l"/>
              <a:pathLst>
                <a:path h="1463294" w="1439164">
                  <a:moveTo>
                    <a:pt x="0" y="731647"/>
                  </a:moveTo>
                  <a:cubicBezTo>
                    <a:pt x="0" y="327533"/>
                    <a:pt x="322199" y="0"/>
                    <a:pt x="719582" y="0"/>
                  </a:cubicBezTo>
                  <a:cubicBezTo>
                    <a:pt x="1116965" y="0"/>
                    <a:pt x="1439164" y="327533"/>
                    <a:pt x="1439164" y="731647"/>
                  </a:cubicBezTo>
                  <a:cubicBezTo>
                    <a:pt x="1439164" y="1135761"/>
                    <a:pt x="1116965" y="1463294"/>
                    <a:pt x="719582" y="1463294"/>
                  </a:cubicBezTo>
                  <a:cubicBezTo>
                    <a:pt x="322199" y="1463294"/>
                    <a:pt x="0" y="1135634"/>
                    <a:pt x="0" y="731647"/>
                  </a:cubicBezTo>
                  <a:close/>
                </a:path>
              </a:pathLst>
            </a:custGeom>
            <a:solidFill>
              <a:srgbClr val="8DC63F"/>
            </a:solidFill>
          </p:spPr>
        </p:sp>
      </p:grpSp>
      <p:grpSp>
        <p:nvGrpSpPr>
          <p:cNvPr name="Group 6" id="6"/>
          <p:cNvGrpSpPr/>
          <p:nvPr/>
        </p:nvGrpSpPr>
        <p:grpSpPr>
          <a:xfrm rot="-5400000">
            <a:off x="17012050" y="-897588"/>
            <a:ext cx="2182797" cy="2182797"/>
            <a:chOff x="0" y="0"/>
            <a:chExt cx="2910396" cy="2910396"/>
          </a:xfrm>
        </p:grpSpPr>
        <p:sp>
          <p:nvSpPr>
            <p:cNvPr name="Freeform 7" id="7"/>
            <p:cNvSpPr/>
            <p:nvPr/>
          </p:nvSpPr>
          <p:spPr>
            <a:xfrm flipH="false" flipV="false" rot="0">
              <a:off x="0" y="0"/>
              <a:ext cx="2910459" cy="2910332"/>
            </a:xfrm>
            <a:custGeom>
              <a:avLst/>
              <a:gdLst/>
              <a:ahLst/>
              <a:cxnLst/>
              <a:rect r="r" b="b" t="t" l="l"/>
              <a:pathLst>
                <a:path h="2910332" w="2910459">
                  <a:moveTo>
                    <a:pt x="0" y="1455166"/>
                  </a:moveTo>
                  <a:cubicBezTo>
                    <a:pt x="0" y="651510"/>
                    <a:pt x="651510" y="0"/>
                    <a:pt x="1455166" y="0"/>
                  </a:cubicBezTo>
                  <a:cubicBezTo>
                    <a:pt x="2258822" y="0"/>
                    <a:pt x="2910459" y="651510"/>
                    <a:pt x="2910459" y="1455166"/>
                  </a:cubicBezTo>
                  <a:cubicBezTo>
                    <a:pt x="2910459" y="2258822"/>
                    <a:pt x="2258949" y="2910332"/>
                    <a:pt x="1455293" y="2910332"/>
                  </a:cubicBezTo>
                  <a:cubicBezTo>
                    <a:pt x="651637" y="2910332"/>
                    <a:pt x="0" y="2258822"/>
                    <a:pt x="0" y="1455166"/>
                  </a:cubicBezTo>
                  <a:close/>
                </a:path>
              </a:pathLst>
            </a:custGeom>
            <a:blipFill>
              <a:blip r:embed="rId3">
                <a:alphaModFix amt="0"/>
              </a:blip>
              <a:stretch>
                <a:fillRect l="-78301" t="0" r="-78299" b="-2"/>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3" id="13"/>
          <p:cNvSpPr txBox="true"/>
          <p:nvPr/>
        </p:nvSpPr>
        <p:spPr>
          <a:xfrm rot="0">
            <a:off x="1101071" y="1130379"/>
            <a:ext cx="10205552" cy="1622546"/>
          </a:xfrm>
          <a:prstGeom prst="rect">
            <a:avLst/>
          </a:prstGeom>
        </p:spPr>
        <p:txBody>
          <a:bodyPr anchor="t" rtlCol="false" tIns="0" lIns="0" bIns="0" rIns="0">
            <a:spAutoFit/>
          </a:bodyPr>
          <a:lstStyle/>
          <a:p>
            <a:pPr algn="l">
              <a:lnSpc>
                <a:spcPts val="4800"/>
              </a:lnSpc>
            </a:pPr>
            <a:r>
              <a:rPr lang="en-US" b="true" sz="4000">
                <a:solidFill>
                  <a:srgbClr val="323232"/>
                </a:solidFill>
                <a:latin typeface="Calibri (MS) Bold"/>
                <a:ea typeface="Calibri (MS) Bold"/>
                <a:cs typeface="Calibri (MS) Bold"/>
                <a:sym typeface="Calibri (MS) Bold"/>
              </a:rPr>
              <a:t>Person-Centred Care Concepts</a:t>
            </a:r>
          </a:p>
        </p:txBody>
      </p:sp>
      <p:sp>
        <p:nvSpPr>
          <p:cNvPr name="TextBox 14" id="14"/>
          <p:cNvSpPr txBox="true"/>
          <p:nvPr/>
        </p:nvSpPr>
        <p:spPr>
          <a:xfrm rot="0">
            <a:off x="1101071" y="2850051"/>
            <a:ext cx="11527946" cy="5665880"/>
          </a:xfrm>
          <a:prstGeom prst="rect">
            <a:avLst/>
          </a:prstGeom>
        </p:spPr>
        <p:txBody>
          <a:bodyPr anchor="t" rtlCol="false" tIns="0" lIns="0" bIns="0" rIns="0">
            <a:spAutoFit/>
          </a:bodyPr>
          <a:lstStyle/>
          <a:p>
            <a:pPr algn="l" marL="1102360" indent="-551180" lvl="1">
              <a:lnSpc>
                <a:spcPts val="5040"/>
              </a:lnSpc>
              <a:buFont typeface="Arial"/>
              <a:buChar char="•"/>
            </a:pPr>
            <a:r>
              <a:rPr lang="en-US" sz="4200">
                <a:solidFill>
                  <a:srgbClr val="6E6E6E"/>
                </a:solidFill>
                <a:latin typeface="Calibri (MS)"/>
                <a:ea typeface="Calibri (MS)"/>
                <a:cs typeface="Calibri (MS)"/>
                <a:sym typeface="Calibri (MS)"/>
              </a:rPr>
              <a:t>The resident is the best expert in their own life</a:t>
            </a:r>
          </a:p>
          <a:p>
            <a:pPr algn="l" marL="1102360" indent="-551180" lvl="1">
              <a:lnSpc>
                <a:spcPts val="5040"/>
              </a:lnSpc>
              <a:buFont typeface="Arial"/>
              <a:buChar char="•"/>
            </a:pPr>
            <a:r>
              <a:rPr lang="en-US" sz="4200">
                <a:solidFill>
                  <a:srgbClr val="6E6E6E"/>
                </a:solidFill>
                <a:latin typeface="Calibri (MS)"/>
                <a:ea typeface="Calibri (MS)"/>
                <a:cs typeface="Calibri (MS)"/>
                <a:sym typeface="Calibri (MS)"/>
              </a:rPr>
              <a:t>Builds on the person’s strengths</a:t>
            </a:r>
          </a:p>
          <a:p>
            <a:pPr algn="l" marL="1102360" indent="-551180" lvl="1">
              <a:lnSpc>
                <a:spcPts val="5040"/>
              </a:lnSpc>
              <a:buFont typeface="Arial"/>
              <a:buChar char="•"/>
            </a:pPr>
            <a:r>
              <a:rPr lang="en-US" sz="4200">
                <a:solidFill>
                  <a:srgbClr val="6E6E6E"/>
                </a:solidFill>
                <a:latin typeface="Calibri (MS)"/>
                <a:ea typeface="Calibri (MS)"/>
                <a:cs typeface="Calibri (MS)"/>
                <a:sym typeface="Calibri (MS)"/>
              </a:rPr>
              <a:t>Flexibility and choice</a:t>
            </a:r>
          </a:p>
          <a:p>
            <a:pPr algn="l" marL="1102360" indent="-551180" lvl="1">
              <a:lnSpc>
                <a:spcPts val="5040"/>
              </a:lnSpc>
              <a:buFont typeface="Arial"/>
              <a:buChar char="•"/>
            </a:pPr>
            <a:r>
              <a:rPr lang="en-US" sz="4200">
                <a:solidFill>
                  <a:srgbClr val="6E6E6E"/>
                </a:solidFill>
                <a:latin typeface="Calibri (MS)"/>
                <a:ea typeface="Calibri (MS)"/>
                <a:cs typeface="Calibri (MS)"/>
                <a:sym typeface="Calibri (MS)"/>
              </a:rPr>
              <a:t>Autonomy and the right to live at risk</a:t>
            </a:r>
          </a:p>
          <a:p>
            <a:pPr algn="l" marL="1102360" indent="-551180" lvl="1">
              <a:lnSpc>
                <a:spcPts val="5040"/>
              </a:lnSpc>
              <a:buFont typeface="Arial"/>
              <a:buChar char="•"/>
            </a:pPr>
            <a:r>
              <a:rPr lang="en-US" sz="4200">
                <a:solidFill>
                  <a:srgbClr val="6E6E6E"/>
                </a:solidFill>
                <a:latin typeface="Calibri (MS)"/>
                <a:ea typeface="Calibri (MS)"/>
                <a:cs typeface="Calibri (MS)"/>
                <a:sym typeface="Calibri (MS)"/>
              </a:rPr>
              <a:t>Values compassion, respect, dignity, trust and meaningful quality of life</a:t>
            </a:r>
          </a:p>
          <a:p>
            <a:pPr algn="l" marL="1102360" indent="-551180" lvl="1">
              <a:lnSpc>
                <a:spcPts val="5040"/>
              </a:lnSpc>
              <a:buFont typeface="Arial"/>
              <a:buChar char="•"/>
            </a:pPr>
            <a:r>
              <a:rPr lang="en-US" sz="4200">
                <a:solidFill>
                  <a:srgbClr val="6E6E6E"/>
                </a:solidFill>
                <a:latin typeface="Calibri (MS)"/>
                <a:ea typeface="Calibri (MS)"/>
                <a:cs typeface="Calibri (MS)"/>
                <a:sym typeface="Calibri (MS)"/>
              </a:rPr>
              <a:t>Partners with resident and the people that are closest to them and matter most to them</a:t>
            </a:r>
          </a:p>
        </p:txBody>
      </p:sp>
      <p:sp>
        <p:nvSpPr>
          <p:cNvPr name="TextBox 15" id="15"/>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grpSp>
        <p:nvGrpSpPr>
          <p:cNvPr name="Group 16" id="16"/>
          <p:cNvGrpSpPr/>
          <p:nvPr/>
        </p:nvGrpSpPr>
        <p:grpSpPr>
          <a:xfrm rot="0">
            <a:off x="12199601" y="2559596"/>
            <a:ext cx="6088399" cy="5638800"/>
            <a:chOff x="0" y="0"/>
            <a:chExt cx="8117865" cy="7518400"/>
          </a:xfrm>
        </p:grpSpPr>
        <p:sp>
          <p:nvSpPr>
            <p:cNvPr name="Freeform 17" id="17"/>
            <p:cNvSpPr/>
            <p:nvPr/>
          </p:nvSpPr>
          <p:spPr>
            <a:xfrm flipH="true" flipV="false" rot="0">
              <a:off x="0" y="0"/>
              <a:ext cx="8117840" cy="7518400"/>
            </a:xfrm>
            <a:custGeom>
              <a:avLst/>
              <a:gdLst/>
              <a:ahLst/>
              <a:cxnLst/>
              <a:rect r="r" b="b" t="t" l="l"/>
              <a:pathLst>
                <a:path h="7518400" w="8117840">
                  <a:moveTo>
                    <a:pt x="8117840" y="0"/>
                  </a:moveTo>
                  <a:lnTo>
                    <a:pt x="0" y="0"/>
                  </a:lnTo>
                  <a:lnTo>
                    <a:pt x="0" y="7518400"/>
                  </a:lnTo>
                  <a:lnTo>
                    <a:pt x="8117840" y="7518400"/>
                  </a:lnTo>
                  <a:lnTo>
                    <a:pt x="8117840" y="0"/>
                  </a:lnTo>
                  <a:close/>
                </a:path>
              </a:pathLst>
            </a:custGeom>
            <a:blipFill>
              <a:blip r:embed="rId5"/>
              <a:stretch>
                <a:fillRect l="-32469" t="-21520" r="0" b="-21511"/>
              </a:stretch>
            </a:blipFill>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603304"/>
            <a:chOff x="0" y="0"/>
            <a:chExt cx="24384000" cy="804405"/>
          </a:xfrm>
        </p:grpSpPr>
        <p:sp>
          <p:nvSpPr>
            <p:cNvPr name="Freeform 3" id="3" descr="Header_Green.jpg"/>
            <p:cNvSpPr/>
            <p:nvPr/>
          </p:nvSpPr>
          <p:spPr>
            <a:xfrm flipH="false" flipV="false" rot="0">
              <a:off x="0" y="0"/>
              <a:ext cx="24384000" cy="804418"/>
            </a:xfrm>
            <a:custGeom>
              <a:avLst/>
              <a:gdLst/>
              <a:ahLst/>
              <a:cxnLst/>
              <a:rect r="r" b="b" t="t" l="l"/>
              <a:pathLst>
                <a:path h="804418" w="24384000">
                  <a:moveTo>
                    <a:pt x="0" y="0"/>
                  </a:moveTo>
                  <a:lnTo>
                    <a:pt x="24384000" y="0"/>
                  </a:lnTo>
                  <a:lnTo>
                    <a:pt x="24384000" y="804418"/>
                  </a:lnTo>
                  <a:lnTo>
                    <a:pt x="0" y="804418"/>
                  </a:lnTo>
                  <a:lnTo>
                    <a:pt x="0" y="0"/>
                  </a:lnTo>
                  <a:close/>
                </a:path>
              </a:pathLst>
            </a:custGeom>
            <a:blipFill>
              <a:blip r:embed="rId3"/>
              <a:stretch>
                <a:fillRect l="0" t="0" r="0" b="-33375"/>
              </a:stretch>
            </a:blipFill>
          </p:spPr>
        </p:sp>
      </p:grpSp>
      <p:grpSp>
        <p:nvGrpSpPr>
          <p:cNvPr name="Group 4" id="4"/>
          <p:cNvGrpSpPr/>
          <p:nvPr/>
        </p:nvGrpSpPr>
        <p:grpSpPr>
          <a:xfrm rot="0">
            <a:off x="914400" y="9534525"/>
            <a:ext cx="1555804" cy="547802"/>
            <a:chOff x="0" y="0"/>
            <a:chExt cx="2074405" cy="730402"/>
          </a:xfrm>
        </p:grpSpPr>
        <p:sp>
          <p:nvSpPr>
            <p:cNvPr name="Freeform 5" id="5"/>
            <p:cNvSpPr/>
            <p:nvPr/>
          </p:nvSpPr>
          <p:spPr>
            <a:xfrm flipH="false" flipV="false" rot="0">
              <a:off x="0" y="0"/>
              <a:ext cx="2074400" cy="730400"/>
            </a:xfrm>
            <a:custGeom>
              <a:avLst/>
              <a:gdLst/>
              <a:ahLst/>
              <a:cxnLst/>
              <a:rect r="r" b="b" t="t" l="l"/>
              <a:pathLst>
                <a:path h="730400" w="2074400">
                  <a:moveTo>
                    <a:pt x="0" y="0"/>
                  </a:moveTo>
                  <a:lnTo>
                    <a:pt x="2074400" y="0"/>
                  </a:lnTo>
                  <a:lnTo>
                    <a:pt x="2074400" y="730400"/>
                  </a:lnTo>
                  <a:lnTo>
                    <a:pt x="0" y="730400"/>
                  </a:lnTo>
                  <a:close/>
                </a:path>
              </a:pathLst>
            </a:custGeom>
            <a:blipFill>
              <a:blip r:embed="rId4">
                <a:alphaModFix amt="0"/>
              </a:blip>
              <a:stretch>
                <a:fillRect l="0" t="-5339" r="0" b="-5339"/>
              </a:stretch>
            </a:blipFill>
          </p:spPr>
        </p:sp>
        <p:sp>
          <p:nvSpPr>
            <p:cNvPr name="TextBox 6" id="6"/>
            <p:cNvSpPr txBox="true"/>
            <p:nvPr/>
          </p:nvSpPr>
          <p:spPr>
            <a:xfrm>
              <a:off x="0" y="-38100"/>
              <a:ext cx="2074405" cy="768502"/>
            </a:xfrm>
            <a:prstGeom prst="rect">
              <a:avLst/>
            </a:prstGeom>
          </p:spPr>
          <p:txBody>
            <a:bodyPr anchor="ctr" rtlCol="false" tIns="0" lIns="0" bIns="0" rIns="0"/>
            <a:lstStyle/>
            <a:p>
              <a:pPr algn="l">
                <a:lnSpc>
                  <a:spcPts val="2160"/>
                </a:lnSpc>
              </a:pPr>
              <a:r>
                <a:rPr lang="en-US" sz="1800">
                  <a:solidFill>
                    <a:srgbClr val="6E6F72"/>
                  </a:solidFill>
                  <a:latin typeface="Calibri (MS)"/>
                  <a:ea typeface="Calibri (MS)"/>
                  <a:cs typeface="Calibri (MS)"/>
                  <a:sym typeface="Calibri (MS)"/>
                </a:rPr>
                <a:t>‹#›</a:t>
              </a:r>
            </a:p>
          </p:txBody>
        </p:sp>
      </p:grpSp>
      <p:sp>
        <p:nvSpPr>
          <p:cNvPr name="TextBox 7" id="7"/>
          <p:cNvSpPr txBox="true"/>
          <p:nvPr/>
        </p:nvSpPr>
        <p:spPr>
          <a:xfrm rot="0">
            <a:off x="1419558" y="9609163"/>
            <a:ext cx="5397246" cy="385353"/>
          </a:xfrm>
          <a:prstGeom prst="rect">
            <a:avLst/>
          </a:prstGeom>
        </p:spPr>
        <p:txBody>
          <a:bodyPr anchor="t" rtlCol="false" tIns="0" lIns="0" bIns="0" rIns="0">
            <a:spAutoFit/>
          </a:bodyPr>
          <a:lstStyle/>
          <a:p>
            <a:pPr algn="l">
              <a:lnSpc>
                <a:spcPts val="2160"/>
              </a:lnSpc>
            </a:pPr>
            <a:r>
              <a:rPr lang="en-US" sz="1800">
                <a:solidFill>
                  <a:srgbClr val="7CBF30"/>
                </a:solidFill>
                <a:latin typeface="Calibri (MS)"/>
                <a:ea typeface="Calibri (MS)"/>
                <a:cs typeface="Calibri (MS)"/>
                <a:sym typeface="Calibri (MS)"/>
              </a:rPr>
              <a:t>|</a:t>
            </a:r>
            <a:r>
              <a:rPr lang="en-US" sz="1800">
                <a:solidFill>
                  <a:srgbClr val="6E6F72"/>
                </a:solidFill>
                <a:latin typeface="Calibri (MS)"/>
                <a:ea typeface="Calibri (MS)"/>
                <a:cs typeface="Calibri (MS)"/>
                <a:sym typeface="Calibri (MS)"/>
              </a:rPr>
              <a:t>  CLRI-LTC.CA</a:t>
            </a:r>
          </a:p>
        </p:txBody>
      </p:sp>
      <p:grpSp>
        <p:nvGrpSpPr>
          <p:cNvPr name="Group 8" id="8"/>
          <p:cNvGrpSpPr/>
          <p:nvPr/>
        </p:nvGrpSpPr>
        <p:grpSpPr>
          <a:xfrm rot="0">
            <a:off x="15002751" y="8454123"/>
            <a:ext cx="3211944" cy="1824057"/>
            <a:chOff x="0" y="0"/>
            <a:chExt cx="4282592" cy="2432075"/>
          </a:xfrm>
        </p:grpSpPr>
        <p:sp>
          <p:nvSpPr>
            <p:cNvPr name="Freeform 9" id="9" descr="Symbol_Sml.png"/>
            <p:cNvSpPr/>
            <p:nvPr/>
          </p:nvSpPr>
          <p:spPr>
            <a:xfrm flipH="false" flipV="false" rot="0">
              <a:off x="0" y="0"/>
              <a:ext cx="4282567" cy="2432050"/>
            </a:xfrm>
            <a:custGeom>
              <a:avLst/>
              <a:gdLst/>
              <a:ahLst/>
              <a:cxnLst/>
              <a:rect r="r" b="b" t="t" l="l"/>
              <a:pathLst>
                <a:path h="2432050" w="4282567">
                  <a:moveTo>
                    <a:pt x="0" y="0"/>
                  </a:moveTo>
                  <a:lnTo>
                    <a:pt x="4282567" y="0"/>
                  </a:lnTo>
                  <a:lnTo>
                    <a:pt x="4282567" y="2432050"/>
                  </a:lnTo>
                  <a:lnTo>
                    <a:pt x="0" y="2432050"/>
                  </a:lnTo>
                  <a:lnTo>
                    <a:pt x="0" y="0"/>
                  </a:lnTo>
                  <a:close/>
                </a:path>
              </a:pathLst>
            </a:custGeom>
            <a:blipFill>
              <a:blip r:embed="rId5"/>
              <a:stretch>
                <a:fillRect l="0" t="0" r="0" b="-8745"/>
              </a:stretch>
            </a:blipFill>
          </p:spPr>
        </p:sp>
      </p:grpSp>
      <p:grpSp>
        <p:nvGrpSpPr>
          <p:cNvPr name="Group 10" id="10"/>
          <p:cNvGrpSpPr/>
          <p:nvPr/>
        </p:nvGrpSpPr>
        <p:grpSpPr>
          <a:xfrm rot="0">
            <a:off x="14831292" y="9356541"/>
            <a:ext cx="3097635" cy="617020"/>
            <a:chOff x="0" y="0"/>
            <a:chExt cx="4130180" cy="822693"/>
          </a:xfrm>
        </p:grpSpPr>
        <p:sp>
          <p:nvSpPr>
            <p:cNvPr name="Freeform 11" id="11" descr="A close up of a sign  Description automatically generated"/>
            <p:cNvSpPr/>
            <p:nvPr/>
          </p:nvSpPr>
          <p:spPr>
            <a:xfrm flipH="false" flipV="false" rot="0">
              <a:off x="0" y="0"/>
              <a:ext cx="4130167" cy="822706"/>
            </a:xfrm>
            <a:custGeom>
              <a:avLst/>
              <a:gdLst/>
              <a:ahLst/>
              <a:cxnLst/>
              <a:rect r="r" b="b" t="t" l="l"/>
              <a:pathLst>
                <a:path h="822706" w="4130167">
                  <a:moveTo>
                    <a:pt x="0" y="0"/>
                  </a:moveTo>
                  <a:lnTo>
                    <a:pt x="4130167" y="0"/>
                  </a:lnTo>
                  <a:lnTo>
                    <a:pt x="4130167" y="822706"/>
                  </a:lnTo>
                  <a:lnTo>
                    <a:pt x="0" y="822706"/>
                  </a:lnTo>
                  <a:lnTo>
                    <a:pt x="0" y="0"/>
                  </a:lnTo>
                  <a:close/>
                </a:path>
              </a:pathLst>
            </a:custGeom>
            <a:blipFill>
              <a:blip r:embed="rId6"/>
              <a:stretch>
                <a:fillRect l="0" t="0" r="0" b="1"/>
              </a:stretch>
            </a:blipFill>
          </p:spPr>
        </p:sp>
      </p:grpSp>
      <p:grpSp>
        <p:nvGrpSpPr>
          <p:cNvPr name="Group 12" id="12"/>
          <p:cNvGrpSpPr/>
          <p:nvPr/>
        </p:nvGrpSpPr>
        <p:grpSpPr>
          <a:xfrm rot="0">
            <a:off x="-8" y="0"/>
            <a:ext cx="18288010" cy="12189019"/>
            <a:chOff x="0" y="0"/>
            <a:chExt cx="24384013" cy="16252025"/>
          </a:xfrm>
        </p:grpSpPr>
        <p:sp>
          <p:nvSpPr>
            <p:cNvPr name="Freeform 13" id="13"/>
            <p:cNvSpPr/>
            <p:nvPr/>
          </p:nvSpPr>
          <p:spPr>
            <a:xfrm flipH="false" flipV="false" rot="0">
              <a:off x="0" y="0"/>
              <a:ext cx="24384000" cy="16252062"/>
            </a:xfrm>
            <a:custGeom>
              <a:avLst/>
              <a:gdLst/>
              <a:ahLst/>
              <a:cxnLst/>
              <a:rect r="r" b="b" t="t" l="l"/>
              <a:pathLst>
                <a:path h="16252062" w="24384000">
                  <a:moveTo>
                    <a:pt x="0" y="0"/>
                  </a:moveTo>
                  <a:lnTo>
                    <a:pt x="24384000" y="0"/>
                  </a:lnTo>
                  <a:lnTo>
                    <a:pt x="24384000" y="16252062"/>
                  </a:lnTo>
                  <a:lnTo>
                    <a:pt x="0" y="16252062"/>
                  </a:lnTo>
                  <a:lnTo>
                    <a:pt x="0" y="0"/>
                  </a:lnTo>
                  <a:close/>
                </a:path>
              </a:pathLst>
            </a:custGeom>
            <a:blipFill>
              <a:blip r:embed="rId7"/>
              <a:stretch>
                <a:fillRect l="0" t="0" r="0" b="0"/>
              </a:stretch>
            </a:blipFill>
          </p:spPr>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300904" y="7954185"/>
            <a:ext cx="899998" cy="899998"/>
            <a:chOff x="0" y="0"/>
            <a:chExt cx="1199998" cy="1199998"/>
          </a:xfrm>
        </p:grpSpPr>
        <p:sp>
          <p:nvSpPr>
            <p:cNvPr name="Freeform 3" id="3"/>
            <p:cNvSpPr/>
            <p:nvPr/>
          </p:nvSpPr>
          <p:spPr>
            <a:xfrm flipH="false" flipV="false" rot="0">
              <a:off x="0" y="0"/>
              <a:ext cx="1200023" cy="1200023"/>
            </a:xfrm>
            <a:custGeom>
              <a:avLst/>
              <a:gdLst/>
              <a:ahLst/>
              <a:cxnLst/>
              <a:rect r="r" b="b" t="t" l="l"/>
              <a:pathLst>
                <a:path h="1200023" w="1200023">
                  <a:moveTo>
                    <a:pt x="0" y="599948"/>
                  </a:moveTo>
                  <a:cubicBezTo>
                    <a:pt x="0" y="268605"/>
                    <a:pt x="268605" y="0"/>
                    <a:pt x="599948" y="0"/>
                  </a:cubicBezTo>
                  <a:cubicBezTo>
                    <a:pt x="931291" y="0"/>
                    <a:pt x="1200023" y="268605"/>
                    <a:pt x="1200023" y="599948"/>
                  </a:cubicBezTo>
                  <a:cubicBezTo>
                    <a:pt x="1200023" y="931291"/>
                    <a:pt x="931418" y="1200023"/>
                    <a:pt x="599948" y="1200023"/>
                  </a:cubicBezTo>
                  <a:cubicBezTo>
                    <a:pt x="268478" y="1200023"/>
                    <a:pt x="0" y="931418"/>
                    <a:pt x="0" y="599948"/>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266892" y="8769220"/>
            <a:ext cx="1071001" cy="1089003"/>
            <a:chOff x="0" y="0"/>
            <a:chExt cx="1428001" cy="1452004"/>
          </a:xfrm>
        </p:grpSpPr>
        <p:sp>
          <p:nvSpPr>
            <p:cNvPr name="Freeform 5" id="5"/>
            <p:cNvSpPr/>
            <p:nvPr/>
          </p:nvSpPr>
          <p:spPr>
            <a:xfrm flipH="false" flipV="false" rot="0">
              <a:off x="0" y="0"/>
              <a:ext cx="1427988" cy="1452118"/>
            </a:xfrm>
            <a:custGeom>
              <a:avLst/>
              <a:gdLst/>
              <a:ahLst/>
              <a:cxnLst/>
              <a:rect r="r" b="b" t="t" l="l"/>
              <a:pathLst>
                <a:path h="1452118" w="1427988">
                  <a:moveTo>
                    <a:pt x="0" y="726059"/>
                  </a:moveTo>
                  <a:cubicBezTo>
                    <a:pt x="0" y="324993"/>
                    <a:pt x="319659" y="0"/>
                    <a:pt x="713994" y="0"/>
                  </a:cubicBezTo>
                  <a:cubicBezTo>
                    <a:pt x="1108329" y="0"/>
                    <a:pt x="1427988" y="324993"/>
                    <a:pt x="1427988" y="726059"/>
                  </a:cubicBezTo>
                  <a:cubicBezTo>
                    <a:pt x="1427988" y="1127125"/>
                    <a:pt x="1108329" y="1452118"/>
                    <a:pt x="713994" y="1452118"/>
                  </a:cubicBezTo>
                  <a:cubicBezTo>
                    <a:pt x="319659" y="1452118"/>
                    <a:pt x="0" y="1126998"/>
                    <a:pt x="0" y="726059"/>
                  </a:cubicBezTo>
                  <a:close/>
                </a:path>
              </a:pathLst>
            </a:custGeom>
            <a:solidFill>
              <a:srgbClr val="8DC63F"/>
            </a:solidFill>
          </p:spPr>
        </p:sp>
      </p:grpSp>
      <p:grpSp>
        <p:nvGrpSpPr>
          <p:cNvPr name="Group 6" id="6"/>
          <p:cNvGrpSpPr/>
          <p:nvPr/>
        </p:nvGrpSpPr>
        <p:grpSpPr>
          <a:xfrm rot="5400000">
            <a:off x="-1106748" y="9165574"/>
            <a:ext cx="2167804" cy="2167804"/>
            <a:chOff x="0" y="0"/>
            <a:chExt cx="2890406" cy="2890406"/>
          </a:xfrm>
        </p:grpSpPr>
        <p:sp>
          <p:nvSpPr>
            <p:cNvPr name="Freeform 7" id="7"/>
            <p:cNvSpPr/>
            <p:nvPr/>
          </p:nvSpPr>
          <p:spPr>
            <a:xfrm flipH="false" flipV="false" rot="0">
              <a:off x="0" y="0"/>
              <a:ext cx="2890520" cy="2890520"/>
            </a:xfrm>
            <a:custGeom>
              <a:avLst/>
              <a:gdLst/>
              <a:ahLst/>
              <a:cxnLst/>
              <a:rect r="r" b="b" t="t" l="l"/>
              <a:pathLst>
                <a:path h="2890520" w="2890520">
                  <a:moveTo>
                    <a:pt x="0" y="1445260"/>
                  </a:moveTo>
                  <a:cubicBezTo>
                    <a:pt x="0" y="647065"/>
                    <a:pt x="647065" y="0"/>
                    <a:pt x="1445260" y="0"/>
                  </a:cubicBezTo>
                  <a:cubicBezTo>
                    <a:pt x="2243455" y="0"/>
                    <a:pt x="2890520" y="647065"/>
                    <a:pt x="2890520" y="1445260"/>
                  </a:cubicBezTo>
                  <a:cubicBezTo>
                    <a:pt x="2890520" y="2243455"/>
                    <a:pt x="2243455" y="2890520"/>
                    <a:pt x="1445260" y="2890520"/>
                  </a:cubicBezTo>
                  <a:cubicBezTo>
                    <a:pt x="647065" y="2890520"/>
                    <a:pt x="0" y="2243328"/>
                    <a:pt x="0" y="1445260"/>
                  </a:cubicBezTo>
                  <a:close/>
                </a:path>
              </a:pathLst>
            </a:custGeom>
            <a:blipFill>
              <a:blip r:embed="rId3">
                <a:alphaModFix amt="0"/>
              </a:blip>
              <a:stretch>
                <a:fillRect l="-78300" t="0" r="-78296" b="3"/>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3" id="13"/>
          <p:cNvSpPr txBox="true"/>
          <p:nvPr/>
        </p:nvSpPr>
        <p:spPr>
          <a:xfrm rot="0">
            <a:off x="2888866" y="9008726"/>
            <a:ext cx="12510249" cy="526075"/>
          </a:xfrm>
          <a:prstGeom prst="rect">
            <a:avLst/>
          </a:prstGeom>
        </p:spPr>
        <p:txBody>
          <a:bodyPr anchor="t" rtlCol="false" tIns="0" lIns="0" bIns="0" rIns="0">
            <a:spAutoFit/>
          </a:bodyPr>
          <a:lstStyle/>
          <a:p>
            <a:pPr algn="l">
              <a:lnSpc>
                <a:spcPts val="2640"/>
              </a:lnSpc>
            </a:pPr>
            <a:r>
              <a:rPr lang="en-US" sz="2200">
                <a:solidFill>
                  <a:srgbClr val="000000"/>
                </a:solidFill>
                <a:latin typeface="Calibri (MS)"/>
                <a:ea typeface="Calibri (MS)"/>
                <a:cs typeface="Calibri (MS)"/>
                <a:sym typeface="Calibri (MS)"/>
              </a:rPr>
              <a:t>Source: Health Standards Organization. </a:t>
            </a:r>
            <a:r>
              <a:rPr lang="en-US" sz="2200" i="true" u="sng">
                <a:solidFill>
                  <a:srgbClr val="8DC63F"/>
                </a:solidFill>
                <a:latin typeface="Calibri (MS) Italics"/>
                <a:ea typeface="Calibri (MS) Italics"/>
                <a:cs typeface="Calibri (MS) Italics"/>
                <a:sym typeface="Calibri (MS) Italics"/>
                <a:hlinkClick r:id="rId5" tooltip="https://longtermcarestandards.ca/"/>
              </a:rPr>
              <a:t>National Long-Term Care Services Standard</a:t>
            </a:r>
            <a:r>
              <a:rPr lang="en-US" sz="2200" i="true">
                <a:solidFill>
                  <a:srgbClr val="000000"/>
                </a:solidFill>
                <a:latin typeface="Calibri (MS) Italics"/>
                <a:ea typeface="Calibri (MS) Italics"/>
                <a:cs typeface="Calibri (MS) Italics"/>
                <a:sym typeface="Calibri (MS) Italics"/>
              </a:rPr>
              <a:t>. </a:t>
            </a:r>
            <a:r>
              <a:rPr lang="en-US" sz="2200">
                <a:solidFill>
                  <a:srgbClr val="000000"/>
                </a:solidFill>
                <a:latin typeface="Calibri (MS)"/>
                <a:ea typeface="Calibri (MS)"/>
                <a:cs typeface="Calibri (MS)"/>
                <a:sym typeface="Calibri (MS)"/>
              </a:rPr>
              <a:t>January 2023.</a:t>
            </a:r>
          </a:p>
        </p:txBody>
      </p:sp>
      <p:grpSp>
        <p:nvGrpSpPr>
          <p:cNvPr name="Group 14" id="14"/>
          <p:cNvGrpSpPr/>
          <p:nvPr/>
        </p:nvGrpSpPr>
        <p:grpSpPr>
          <a:xfrm rot="0">
            <a:off x="2003203" y="457200"/>
            <a:ext cx="13464502" cy="8295694"/>
            <a:chOff x="0" y="0"/>
            <a:chExt cx="17952669" cy="11060925"/>
          </a:xfrm>
        </p:grpSpPr>
        <p:sp>
          <p:nvSpPr>
            <p:cNvPr name="Freeform 15" id="15"/>
            <p:cNvSpPr/>
            <p:nvPr/>
          </p:nvSpPr>
          <p:spPr>
            <a:xfrm flipH="false" flipV="false" rot="0">
              <a:off x="0" y="0"/>
              <a:ext cx="17952720" cy="11060938"/>
            </a:xfrm>
            <a:custGeom>
              <a:avLst/>
              <a:gdLst/>
              <a:ahLst/>
              <a:cxnLst/>
              <a:rect r="r" b="b" t="t" l="l"/>
              <a:pathLst>
                <a:path h="11060938" w="17952720">
                  <a:moveTo>
                    <a:pt x="0" y="0"/>
                  </a:moveTo>
                  <a:lnTo>
                    <a:pt x="17952720" y="0"/>
                  </a:lnTo>
                  <a:lnTo>
                    <a:pt x="17952720" y="11060938"/>
                  </a:lnTo>
                  <a:lnTo>
                    <a:pt x="0" y="11060938"/>
                  </a:lnTo>
                  <a:lnTo>
                    <a:pt x="0" y="0"/>
                  </a:lnTo>
                  <a:close/>
                </a:path>
              </a:pathLst>
            </a:custGeom>
            <a:blipFill>
              <a:blip r:embed="rId6"/>
              <a:stretch>
                <a:fillRect l="0" t="0" r="0" b="0"/>
              </a:stretch>
            </a:blipFill>
          </p:spPr>
        </p:sp>
      </p:grpSp>
      <p:sp>
        <p:nvSpPr>
          <p:cNvPr name="TextBox 16" id="16"/>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4400" y="9534525"/>
            <a:ext cx="1555804" cy="547802"/>
            <a:chOff x="0" y="0"/>
            <a:chExt cx="2074405" cy="730402"/>
          </a:xfrm>
        </p:grpSpPr>
        <p:sp>
          <p:nvSpPr>
            <p:cNvPr name="Freeform 3" id="3"/>
            <p:cNvSpPr/>
            <p:nvPr/>
          </p:nvSpPr>
          <p:spPr>
            <a:xfrm flipH="false" flipV="false" rot="0">
              <a:off x="0" y="0"/>
              <a:ext cx="2074400" cy="730400"/>
            </a:xfrm>
            <a:custGeom>
              <a:avLst/>
              <a:gdLst/>
              <a:ahLst/>
              <a:cxnLst/>
              <a:rect r="r" b="b" t="t" l="l"/>
              <a:pathLst>
                <a:path h="730400" w="2074400">
                  <a:moveTo>
                    <a:pt x="0" y="0"/>
                  </a:moveTo>
                  <a:lnTo>
                    <a:pt x="2074400" y="0"/>
                  </a:lnTo>
                  <a:lnTo>
                    <a:pt x="2074400" y="730400"/>
                  </a:lnTo>
                  <a:lnTo>
                    <a:pt x="0" y="730400"/>
                  </a:lnTo>
                  <a:close/>
                </a:path>
              </a:pathLst>
            </a:custGeom>
            <a:blipFill>
              <a:blip r:embed="rId3">
                <a:alphaModFix amt="0"/>
              </a:blip>
              <a:stretch>
                <a:fillRect l="0" t="-5339" r="0" b="-5339"/>
              </a:stretch>
            </a:blipFill>
          </p:spPr>
        </p:sp>
        <p:sp>
          <p:nvSpPr>
            <p:cNvPr name="TextBox 4" id="4"/>
            <p:cNvSpPr txBox="true"/>
            <p:nvPr/>
          </p:nvSpPr>
          <p:spPr>
            <a:xfrm>
              <a:off x="0" y="-38100"/>
              <a:ext cx="2074405" cy="768502"/>
            </a:xfrm>
            <a:prstGeom prst="rect">
              <a:avLst/>
            </a:prstGeom>
          </p:spPr>
          <p:txBody>
            <a:bodyPr anchor="ctr" rtlCol="false" tIns="0" lIns="0" bIns="0" rIns="0"/>
            <a:lstStyle/>
            <a:p>
              <a:pPr algn="l">
                <a:lnSpc>
                  <a:spcPts val="2160"/>
                </a:lnSpc>
              </a:pPr>
              <a:r>
                <a:rPr lang="en-US" sz="1800">
                  <a:solidFill>
                    <a:srgbClr val="6E6F72"/>
                  </a:solidFill>
                  <a:latin typeface="Calibri (MS)"/>
                  <a:ea typeface="Calibri (MS)"/>
                  <a:cs typeface="Calibri (MS)"/>
                  <a:sym typeface="Calibri (MS)"/>
                </a:rPr>
                <a:t>‹#›</a:t>
              </a:r>
            </a:p>
          </p:txBody>
        </p:sp>
      </p:grpSp>
      <p:sp>
        <p:nvSpPr>
          <p:cNvPr name="TextBox 5" id="5"/>
          <p:cNvSpPr txBox="true"/>
          <p:nvPr/>
        </p:nvSpPr>
        <p:spPr>
          <a:xfrm rot="0">
            <a:off x="1419558" y="9609163"/>
            <a:ext cx="5397246" cy="385353"/>
          </a:xfrm>
          <a:prstGeom prst="rect">
            <a:avLst/>
          </a:prstGeom>
        </p:spPr>
        <p:txBody>
          <a:bodyPr anchor="t" rtlCol="false" tIns="0" lIns="0" bIns="0" rIns="0">
            <a:spAutoFit/>
          </a:bodyPr>
          <a:lstStyle/>
          <a:p>
            <a:pPr algn="l">
              <a:lnSpc>
                <a:spcPts val="2160"/>
              </a:lnSpc>
            </a:pPr>
            <a:r>
              <a:rPr lang="en-US" sz="1800">
                <a:solidFill>
                  <a:srgbClr val="7CBF30"/>
                </a:solidFill>
                <a:latin typeface="Calibri (MS)"/>
                <a:ea typeface="Calibri (MS)"/>
                <a:cs typeface="Calibri (MS)"/>
                <a:sym typeface="Calibri (MS)"/>
              </a:rPr>
              <a:t>|</a:t>
            </a:r>
            <a:r>
              <a:rPr lang="en-US" sz="1800">
                <a:solidFill>
                  <a:srgbClr val="6E6F72"/>
                </a:solidFill>
                <a:latin typeface="Calibri (MS)"/>
                <a:ea typeface="Calibri (MS)"/>
                <a:cs typeface="Calibri (MS)"/>
                <a:sym typeface="Calibri (MS)"/>
              </a:rPr>
              <a:t>  CLRI-LTC.CA</a:t>
            </a:r>
          </a:p>
        </p:txBody>
      </p:sp>
      <p:grpSp>
        <p:nvGrpSpPr>
          <p:cNvPr name="Group 6" id="6"/>
          <p:cNvGrpSpPr/>
          <p:nvPr/>
        </p:nvGrpSpPr>
        <p:grpSpPr>
          <a:xfrm rot="0">
            <a:off x="0" y="0"/>
            <a:ext cx="18288000" cy="603304"/>
            <a:chOff x="0" y="0"/>
            <a:chExt cx="24384000" cy="804405"/>
          </a:xfrm>
        </p:grpSpPr>
        <p:sp>
          <p:nvSpPr>
            <p:cNvPr name="Freeform 7" id="7" descr="Header_Green.jpg"/>
            <p:cNvSpPr/>
            <p:nvPr/>
          </p:nvSpPr>
          <p:spPr>
            <a:xfrm flipH="false" flipV="false" rot="0">
              <a:off x="0" y="0"/>
              <a:ext cx="24384000" cy="804418"/>
            </a:xfrm>
            <a:custGeom>
              <a:avLst/>
              <a:gdLst/>
              <a:ahLst/>
              <a:cxnLst/>
              <a:rect r="r" b="b" t="t" l="l"/>
              <a:pathLst>
                <a:path h="804418" w="24384000">
                  <a:moveTo>
                    <a:pt x="0" y="0"/>
                  </a:moveTo>
                  <a:lnTo>
                    <a:pt x="24384000" y="0"/>
                  </a:lnTo>
                  <a:lnTo>
                    <a:pt x="24384000" y="804418"/>
                  </a:lnTo>
                  <a:lnTo>
                    <a:pt x="0" y="804418"/>
                  </a:lnTo>
                  <a:lnTo>
                    <a:pt x="0" y="0"/>
                  </a:lnTo>
                  <a:close/>
                </a:path>
              </a:pathLst>
            </a:custGeom>
            <a:blipFill>
              <a:blip r:embed="rId4"/>
              <a:stretch>
                <a:fillRect l="0" t="0" r="0" b="-33375"/>
              </a:stretch>
            </a:blipFill>
          </p:spPr>
        </p:sp>
      </p:grpSp>
      <p:grpSp>
        <p:nvGrpSpPr>
          <p:cNvPr name="Group 8" id="8"/>
          <p:cNvGrpSpPr/>
          <p:nvPr/>
        </p:nvGrpSpPr>
        <p:grpSpPr>
          <a:xfrm rot="0">
            <a:off x="14575850" y="8463058"/>
            <a:ext cx="3701663" cy="1714500"/>
            <a:chOff x="0" y="0"/>
            <a:chExt cx="4935550" cy="2286000"/>
          </a:xfrm>
        </p:grpSpPr>
        <p:sp>
          <p:nvSpPr>
            <p:cNvPr name="Freeform 9" id="9" descr="Symbol_Sml.png"/>
            <p:cNvSpPr/>
            <p:nvPr/>
          </p:nvSpPr>
          <p:spPr>
            <a:xfrm flipH="false" flipV="false" rot="0">
              <a:off x="0" y="0"/>
              <a:ext cx="4935601" cy="2286000"/>
            </a:xfrm>
            <a:custGeom>
              <a:avLst/>
              <a:gdLst/>
              <a:ahLst/>
              <a:cxnLst/>
              <a:rect r="r" b="b" t="t" l="l"/>
              <a:pathLst>
                <a:path h="2286000" w="4935601">
                  <a:moveTo>
                    <a:pt x="0" y="0"/>
                  </a:moveTo>
                  <a:lnTo>
                    <a:pt x="4935601" y="0"/>
                  </a:lnTo>
                  <a:lnTo>
                    <a:pt x="4935601" y="2286000"/>
                  </a:lnTo>
                  <a:lnTo>
                    <a:pt x="0" y="2286000"/>
                  </a:lnTo>
                  <a:lnTo>
                    <a:pt x="0" y="0"/>
                  </a:lnTo>
                  <a:close/>
                </a:path>
              </a:pathLst>
            </a:custGeom>
            <a:blipFill>
              <a:blip r:embed="rId5"/>
              <a:stretch>
                <a:fillRect l="0" t="0" r="1" b="-33333"/>
              </a:stretch>
            </a:blipFill>
          </p:spPr>
        </p:sp>
      </p:grpSp>
      <p:grpSp>
        <p:nvGrpSpPr>
          <p:cNvPr name="Group 10" id="10"/>
          <p:cNvGrpSpPr/>
          <p:nvPr/>
        </p:nvGrpSpPr>
        <p:grpSpPr>
          <a:xfrm rot="0">
            <a:off x="13414839" y="9336329"/>
            <a:ext cx="4739583" cy="944080"/>
            <a:chOff x="0" y="0"/>
            <a:chExt cx="6319444" cy="1258773"/>
          </a:xfrm>
        </p:grpSpPr>
        <p:sp>
          <p:nvSpPr>
            <p:cNvPr name="Freeform 11" id="11" descr="A close up of a sign  Description automatically generated"/>
            <p:cNvSpPr/>
            <p:nvPr/>
          </p:nvSpPr>
          <p:spPr>
            <a:xfrm flipH="false" flipV="false" rot="0">
              <a:off x="0" y="0"/>
              <a:ext cx="6319393" cy="1258824"/>
            </a:xfrm>
            <a:custGeom>
              <a:avLst/>
              <a:gdLst/>
              <a:ahLst/>
              <a:cxnLst/>
              <a:rect r="r" b="b" t="t" l="l"/>
              <a:pathLst>
                <a:path h="1258824" w="6319393">
                  <a:moveTo>
                    <a:pt x="0" y="0"/>
                  </a:moveTo>
                  <a:lnTo>
                    <a:pt x="6319393" y="0"/>
                  </a:lnTo>
                  <a:lnTo>
                    <a:pt x="6319393" y="1258824"/>
                  </a:lnTo>
                  <a:lnTo>
                    <a:pt x="0" y="1258824"/>
                  </a:lnTo>
                  <a:lnTo>
                    <a:pt x="0" y="0"/>
                  </a:lnTo>
                  <a:close/>
                </a:path>
              </a:pathLst>
            </a:custGeom>
            <a:blipFill>
              <a:blip r:embed="rId6"/>
              <a:stretch>
                <a:fillRect l="0" t="0" r="0" b="4"/>
              </a:stretch>
            </a:blipFill>
          </p:spPr>
        </p:sp>
      </p:grpSp>
      <p:grpSp>
        <p:nvGrpSpPr>
          <p:cNvPr name="Group 12" id="12"/>
          <p:cNvGrpSpPr/>
          <p:nvPr/>
        </p:nvGrpSpPr>
        <p:grpSpPr>
          <a:xfrm rot="0">
            <a:off x="0" y="0"/>
            <a:ext cx="18536031" cy="12189304"/>
            <a:chOff x="0" y="0"/>
            <a:chExt cx="24714708" cy="16252406"/>
          </a:xfrm>
        </p:grpSpPr>
        <p:sp>
          <p:nvSpPr>
            <p:cNvPr name="Freeform 13" id="13"/>
            <p:cNvSpPr/>
            <p:nvPr/>
          </p:nvSpPr>
          <p:spPr>
            <a:xfrm flipH="false" flipV="false" rot="0">
              <a:off x="0" y="0"/>
              <a:ext cx="24714708" cy="16252444"/>
            </a:xfrm>
            <a:custGeom>
              <a:avLst/>
              <a:gdLst/>
              <a:ahLst/>
              <a:cxnLst/>
              <a:rect r="r" b="b" t="t" l="l"/>
              <a:pathLst>
                <a:path h="16252444" w="24714708">
                  <a:moveTo>
                    <a:pt x="0" y="0"/>
                  </a:moveTo>
                  <a:lnTo>
                    <a:pt x="24714708" y="0"/>
                  </a:lnTo>
                  <a:lnTo>
                    <a:pt x="24714708" y="16252444"/>
                  </a:lnTo>
                  <a:lnTo>
                    <a:pt x="0" y="16252444"/>
                  </a:lnTo>
                  <a:lnTo>
                    <a:pt x="0" y="0"/>
                  </a:lnTo>
                  <a:close/>
                </a:path>
              </a:pathLst>
            </a:custGeom>
            <a:blipFill>
              <a:blip r:embed="rId7"/>
              <a:stretch>
                <a:fillRect l="-990" t="-15050" r="990" b="13697"/>
              </a:stretch>
            </a:blipFill>
          </p:spPr>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300904" y="7954185"/>
            <a:ext cx="899998" cy="899998"/>
            <a:chOff x="0" y="0"/>
            <a:chExt cx="1199998" cy="1199998"/>
          </a:xfrm>
        </p:grpSpPr>
        <p:sp>
          <p:nvSpPr>
            <p:cNvPr name="Freeform 3" id="3"/>
            <p:cNvSpPr/>
            <p:nvPr/>
          </p:nvSpPr>
          <p:spPr>
            <a:xfrm flipH="false" flipV="false" rot="0">
              <a:off x="0" y="0"/>
              <a:ext cx="1200023" cy="1200023"/>
            </a:xfrm>
            <a:custGeom>
              <a:avLst/>
              <a:gdLst/>
              <a:ahLst/>
              <a:cxnLst/>
              <a:rect r="r" b="b" t="t" l="l"/>
              <a:pathLst>
                <a:path h="1200023" w="1200023">
                  <a:moveTo>
                    <a:pt x="0" y="599948"/>
                  </a:moveTo>
                  <a:cubicBezTo>
                    <a:pt x="0" y="268605"/>
                    <a:pt x="268605" y="0"/>
                    <a:pt x="599948" y="0"/>
                  </a:cubicBezTo>
                  <a:cubicBezTo>
                    <a:pt x="931291" y="0"/>
                    <a:pt x="1200023" y="268605"/>
                    <a:pt x="1200023" y="599948"/>
                  </a:cubicBezTo>
                  <a:cubicBezTo>
                    <a:pt x="1200023" y="931291"/>
                    <a:pt x="931418" y="1200023"/>
                    <a:pt x="599948" y="1200023"/>
                  </a:cubicBezTo>
                  <a:cubicBezTo>
                    <a:pt x="268478" y="1200023"/>
                    <a:pt x="0" y="931418"/>
                    <a:pt x="0" y="599948"/>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266892" y="8769220"/>
            <a:ext cx="1071001" cy="1089003"/>
            <a:chOff x="0" y="0"/>
            <a:chExt cx="1428001" cy="1452004"/>
          </a:xfrm>
        </p:grpSpPr>
        <p:sp>
          <p:nvSpPr>
            <p:cNvPr name="Freeform 5" id="5"/>
            <p:cNvSpPr/>
            <p:nvPr/>
          </p:nvSpPr>
          <p:spPr>
            <a:xfrm flipH="false" flipV="false" rot="0">
              <a:off x="0" y="0"/>
              <a:ext cx="1427988" cy="1452118"/>
            </a:xfrm>
            <a:custGeom>
              <a:avLst/>
              <a:gdLst/>
              <a:ahLst/>
              <a:cxnLst/>
              <a:rect r="r" b="b" t="t" l="l"/>
              <a:pathLst>
                <a:path h="1452118" w="1427988">
                  <a:moveTo>
                    <a:pt x="0" y="726059"/>
                  </a:moveTo>
                  <a:cubicBezTo>
                    <a:pt x="0" y="324993"/>
                    <a:pt x="319659" y="0"/>
                    <a:pt x="713994" y="0"/>
                  </a:cubicBezTo>
                  <a:cubicBezTo>
                    <a:pt x="1108329" y="0"/>
                    <a:pt x="1427988" y="324993"/>
                    <a:pt x="1427988" y="726059"/>
                  </a:cubicBezTo>
                  <a:cubicBezTo>
                    <a:pt x="1427988" y="1127125"/>
                    <a:pt x="1108329" y="1452118"/>
                    <a:pt x="713994" y="1452118"/>
                  </a:cubicBezTo>
                  <a:cubicBezTo>
                    <a:pt x="319659" y="1452118"/>
                    <a:pt x="0" y="1126998"/>
                    <a:pt x="0" y="726059"/>
                  </a:cubicBezTo>
                  <a:close/>
                </a:path>
              </a:pathLst>
            </a:custGeom>
            <a:solidFill>
              <a:srgbClr val="8DC63F"/>
            </a:solidFill>
          </p:spPr>
        </p:sp>
      </p:grpSp>
      <p:grpSp>
        <p:nvGrpSpPr>
          <p:cNvPr name="Group 6" id="6"/>
          <p:cNvGrpSpPr/>
          <p:nvPr/>
        </p:nvGrpSpPr>
        <p:grpSpPr>
          <a:xfrm rot="5400000">
            <a:off x="-1106748" y="9165574"/>
            <a:ext cx="2167804" cy="2167804"/>
            <a:chOff x="0" y="0"/>
            <a:chExt cx="2890406" cy="2890406"/>
          </a:xfrm>
        </p:grpSpPr>
        <p:sp>
          <p:nvSpPr>
            <p:cNvPr name="Freeform 7" id="7"/>
            <p:cNvSpPr/>
            <p:nvPr/>
          </p:nvSpPr>
          <p:spPr>
            <a:xfrm flipH="false" flipV="false" rot="0">
              <a:off x="0" y="0"/>
              <a:ext cx="2890520" cy="2890520"/>
            </a:xfrm>
            <a:custGeom>
              <a:avLst/>
              <a:gdLst/>
              <a:ahLst/>
              <a:cxnLst/>
              <a:rect r="r" b="b" t="t" l="l"/>
              <a:pathLst>
                <a:path h="2890520" w="2890520">
                  <a:moveTo>
                    <a:pt x="0" y="1445260"/>
                  </a:moveTo>
                  <a:cubicBezTo>
                    <a:pt x="0" y="647065"/>
                    <a:pt x="647065" y="0"/>
                    <a:pt x="1445260" y="0"/>
                  </a:cubicBezTo>
                  <a:cubicBezTo>
                    <a:pt x="2243455" y="0"/>
                    <a:pt x="2890520" y="647065"/>
                    <a:pt x="2890520" y="1445260"/>
                  </a:cubicBezTo>
                  <a:cubicBezTo>
                    <a:pt x="2890520" y="2243455"/>
                    <a:pt x="2243455" y="2890520"/>
                    <a:pt x="1445260" y="2890520"/>
                  </a:cubicBezTo>
                  <a:cubicBezTo>
                    <a:pt x="647065" y="2890520"/>
                    <a:pt x="0" y="2243328"/>
                    <a:pt x="0" y="1445260"/>
                  </a:cubicBezTo>
                  <a:close/>
                </a:path>
              </a:pathLst>
            </a:custGeom>
            <a:blipFill>
              <a:blip r:embed="rId3">
                <a:alphaModFix amt="0"/>
              </a:blip>
              <a:stretch>
                <a:fillRect l="-78300" t="0" r="-78296" b="3"/>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grpSp>
        <p:nvGrpSpPr>
          <p:cNvPr name="Group 13" id="13"/>
          <p:cNvGrpSpPr/>
          <p:nvPr/>
        </p:nvGrpSpPr>
        <p:grpSpPr>
          <a:xfrm rot="0">
            <a:off x="2493016" y="924697"/>
            <a:ext cx="13301996" cy="1729197"/>
            <a:chOff x="0" y="0"/>
            <a:chExt cx="17735994" cy="2305596"/>
          </a:xfrm>
        </p:grpSpPr>
        <p:sp>
          <p:nvSpPr>
            <p:cNvPr name="Freeform 14" id="14"/>
            <p:cNvSpPr/>
            <p:nvPr/>
          </p:nvSpPr>
          <p:spPr>
            <a:xfrm flipH="false" flipV="false" rot="0">
              <a:off x="0" y="0"/>
              <a:ext cx="17736000" cy="2305600"/>
            </a:xfrm>
            <a:custGeom>
              <a:avLst/>
              <a:gdLst/>
              <a:ahLst/>
              <a:cxnLst/>
              <a:rect r="r" b="b" t="t" l="l"/>
              <a:pathLst>
                <a:path h="2305600" w="17736000">
                  <a:moveTo>
                    <a:pt x="0" y="0"/>
                  </a:moveTo>
                  <a:lnTo>
                    <a:pt x="17736000" y="0"/>
                  </a:lnTo>
                  <a:lnTo>
                    <a:pt x="17736000" y="2305600"/>
                  </a:lnTo>
                  <a:lnTo>
                    <a:pt x="0" y="2305600"/>
                  </a:lnTo>
                  <a:close/>
                </a:path>
              </a:pathLst>
            </a:custGeom>
            <a:blipFill>
              <a:blip r:embed="rId3">
                <a:alphaModFix amt="0"/>
              </a:blip>
              <a:stretch>
                <a:fillRect l="0" t="-99890" r="0" b="-99889"/>
              </a:stretch>
            </a:blipFill>
          </p:spPr>
        </p:sp>
        <p:sp>
          <p:nvSpPr>
            <p:cNvPr name="TextBox 15" id="15"/>
            <p:cNvSpPr txBox="true"/>
            <p:nvPr/>
          </p:nvSpPr>
          <p:spPr>
            <a:xfrm>
              <a:off x="0" y="-123825"/>
              <a:ext cx="17735994" cy="2429421"/>
            </a:xfrm>
            <a:prstGeom prst="rect">
              <a:avLst/>
            </a:prstGeom>
          </p:spPr>
          <p:txBody>
            <a:bodyPr anchor="ctr" rtlCol="false" tIns="0" lIns="0" bIns="0" rIns="0"/>
            <a:lstStyle/>
            <a:p>
              <a:pPr algn="l">
                <a:lnSpc>
                  <a:spcPts val="7680"/>
                </a:lnSpc>
              </a:pPr>
              <a:r>
                <a:rPr lang="en-US" b="true" sz="6400">
                  <a:solidFill>
                    <a:srgbClr val="323232"/>
                  </a:solidFill>
                  <a:latin typeface="Calibri (MS) Bold"/>
                  <a:ea typeface="Calibri (MS) Bold"/>
                  <a:cs typeface="Calibri (MS) Bold"/>
                  <a:sym typeface="Calibri (MS) Bold"/>
                </a:rPr>
                <a:t>Culture Change</a:t>
              </a:r>
            </a:p>
          </p:txBody>
        </p:sp>
      </p:grpSp>
      <p:sp>
        <p:nvSpPr>
          <p:cNvPr name="TextBox 16" id="16"/>
          <p:cNvSpPr txBox="true"/>
          <p:nvPr/>
        </p:nvSpPr>
        <p:spPr>
          <a:xfrm rot="0">
            <a:off x="2295277" y="3080871"/>
            <a:ext cx="14376254" cy="5096399"/>
          </a:xfrm>
          <a:prstGeom prst="rect">
            <a:avLst/>
          </a:prstGeom>
        </p:spPr>
        <p:txBody>
          <a:bodyPr anchor="t" rtlCol="false" tIns="0" lIns="0" bIns="0" rIns="0">
            <a:spAutoFit/>
          </a:bodyPr>
          <a:lstStyle/>
          <a:p>
            <a:pPr algn="l" marL="1209040" indent="-604520" lvl="1">
              <a:lnSpc>
                <a:spcPts val="4608"/>
              </a:lnSpc>
              <a:buFont typeface="Arial"/>
              <a:buChar char="•"/>
            </a:pPr>
            <a:r>
              <a:rPr lang="en-US" sz="4800">
                <a:solidFill>
                  <a:srgbClr val="6E6E6E"/>
                </a:solidFill>
                <a:latin typeface="Calibri (MS)"/>
                <a:ea typeface="Calibri (MS)"/>
                <a:cs typeface="Calibri (MS)"/>
                <a:sym typeface="Calibri (MS)"/>
              </a:rPr>
              <a:t>Shift </a:t>
            </a:r>
            <a:r>
              <a:rPr lang="en-US" b="true" sz="4800">
                <a:solidFill>
                  <a:srgbClr val="6E6E6E"/>
                </a:solidFill>
                <a:latin typeface="Calibri (MS) Bold"/>
                <a:ea typeface="Calibri (MS) Bold"/>
                <a:cs typeface="Calibri (MS) Bold"/>
                <a:sym typeface="Calibri (MS) Bold"/>
              </a:rPr>
              <a:t>away from </a:t>
            </a:r>
            <a:r>
              <a:rPr lang="en-US" sz="4800">
                <a:solidFill>
                  <a:srgbClr val="6E6E6E"/>
                </a:solidFill>
                <a:latin typeface="Calibri (MS)"/>
                <a:ea typeface="Calibri (MS)"/>
                <a:cs typeface="Calibri (MS)"/>
                <a:sym typeface="Calibri (MS)"/>
              </a:rPr>
              <a:t>institutional / medical / task-oriented model, towards person-centred, social and emotion-based model of care</a:t>
            </a:r>
          </a:p>
          <a:p>
            <a:pPr algn="l" marL="1209040" indent="-604520" lvl="1">
              <a:lnSpc>
                <a:spcPts val="4608"/>
              </a:lnSpc>
              <a:buFont typeface="Arial"/>
              <a:buChar char="•"/>
            </a:pPr>
            <a:r>
              <a:rPr lang="en-US" sz="4800">
                <a:solidFill>
                  <a:srgbClr val="6E6E6E"/>
                </a:solidFill>
                <a:latin typeface="Calibri (MS)"/>
                <a:ea typeface="Calibri (MS)"/>
                <a:cs typeface="Calibri (MS)"/>
                <a:sym typeface="Calibri (MS)"/>
              </a:rPr>
              <a:t>Multiple different models out there - </a:t>
            </a:r>
          </a:p>
          <a:p>
            <a:pPr algn="l" marL="2225040" indent="-741680" lvl="2">
              <a:lnSpc>
                <a:spcPts val="4608"/>
              </a:lnSpc>
              <a:buFont typeface="Arial"/>
              <a:buChar char="⚬"/>
            </a:pPr>
            <a:r>
              <a:rPr lang="en-US" sz="4800">
                <a:solidFill>
                  <a:srgbClr val="6E6E6E"/>
                </a:solidFill>
                <a:latin typeface="Calibri (MS)"/>
                <a:ea typeface="Calibri (MS)"/>
                <a:cs typeface="Calibri (MS)"/>
                <a:sym typeface="Calibri (MS)"/>
              </a:rPr>
              <a:t>Butterfly (Meaningful Care Matters)</a:t>
            </a:r>
          </a:p>
          <a:p>
            <a:pPr algn="l" marL="2225040" indent="-741680" lvl="2">
              <a:lnSpc>
                <a:spcPts val="4608"/>
              </a:lnSpc>
              <a:buFont typeface="Arial"/>
              <a:buChar char="⚬"/>
            </a:pPr>
            <a:r>
              <a:rPr lang="en-US" sz="4800">
                <a:solidFill>
                  <a:srgbClr val="6E6E6E"/>
                </a:solidFill>
                <a:latin typeface="Calibri (MS)"/>
                <a:ea typeface="Calibri (MS)"/>
                <a:cs typeface="Calibri (MS)"/>
                <a:sym typeface="Calibri (MS)"/>
              </a:rPr>
              <a:t>Eden Alternative</a:t>
            </a:r>
          </a:p>
          <a:p>
            <a:pPr algn="l" marL="2225040" indent="-741680" lvl="2">
              <a:lnSpc>
                <a:spcPts val="4608"/>
              </a:lnSpc>
              <a:buFont typeface="Arial"/>
              <a:buChar char="⚬"/>
            </a:pPr>
            <a:r>
              <a:rPr lang="en-US" sz="4800">
                <a:solidFill>
                  <a:srgbClr val="6E6E6E"/>
                </a:solidFill>
                <a:latin typeface="Calibri (MS)"/>
                <a:ea typeface="Calibri (MS)"/>
                <a:cs typeface="Calibri (MS)"/>
                <a:sym typeface="Calibri (MS)"/>
              </a:rPr>
              <a:t>Green House</a:t>
            </a:r>
          </a:p>
          <a:p>
            <a:pPr algn="l" marL="2225040" indent="-741680" lvl="2">
              <a:lnSpc>
                <a:spcPts val="4608"/>
              </a:lnSpc>
              <a:buFont typeface="Arial"/>
              <a:buChar char="⚬"/>
            </a:pPr>
            <a:r>
              <a:rPr lang="en-US" sz="4800">
                <a:solidFill>
                  <a:srgbClr val="6E6E6E"/>
                </a:solidFill>
                <a:latin typeface="Calibri (MS)"/>
                <a:ea typeface="Calibri (MS)"/>
                <a:cs typeface="Calibri (MS)"/>
                <a:sym typeface="Calibri (MS)"/>
              </a:rPr>
              <a:t>Hogeweyk Village Dementia Village</a:t>
            </a:r>
          </a:p>
        </p:txBody>
      </p:sp>
      <p:sp>
        <p:nvSpPr>
          <p:cNvPr name="TextBox 17" id="17"/>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4000500" y="-4000500"/>
            <a:ext cx="10287000" cy="18288000"/>
            <a:chOff x="0" y="0"/>
            <a:chExt cx="13716000" cy="24384000"/>
          </a:xfrm>
        </p:grpSpPr>
        <p:sp>
          <p:nvSpPr>
            <p:cNvPr name="Freeform 3" id="3"/>
            <p:cNvSpPr/>
            <p:nvPr/>
          </p:nvSpPr>
          <p:spPr>
            <a:xfrm flipH="false" flipV="false" rot="0">
              <a:off x="0" y="0"/>
              <a:ext cx="13716000" cy="24384000"/>
            </a:xfrm>
            <a:custGeom>
              <a:avLst/>
              <a:gdLst/>
              <a:ahLst/>
              <a:cxnLst/>
              <a:rect r="r" b="b" t="t" l="l"/>
              <a:pathLst>
                <a:path h="24384000" w="13716000">
                  <a:moveTo>
                    <a:pt x="0" y="0"/>
                  </a:moveTo>
                  <a:lnTo>
                    <a:pt x="13716000" y="0"/>
                  </a:lnTo>
                  <a:lnTo>
                    <a:pt x="13716000" y="24384000"/>
                  </a:lnTo>
                  <a:lnTo>
                    <a:pt x="0" y="24384000"/>
                  </a:lnTo>
                  <a:close/>
                </a:path>
              </a:pathLst>
            </a:custGeom>
            <a:solidFill>
              <a:srgbClr val="001489"/>
            </a:solidFill>
          </p:spPr>
        </p:sp>
      </p:grpSp>
      <p:grpSp>
        <p:nvGrpSpPr>
          <p:cNvPr name="Group 4" id="4"/>
          <p:cNvGrpSpPr/>
          <p:nvPr/>
        </p:nvGrpSpPr>
        <p:grpSpPr>
          <a:xfrm rot="-5400000">
            <a:off x="17566691" y="6976300"/>
            <a:ext cx="1047598" cy="4049401"/>
            <a:chOff x="0" y="0"/>
            <a:chExt cx="1396797" cy="5399202"/>
          </a:xfrm>
        </p:grpSpPr>
        <p:sp>
          <p:nvSpPr>
            <p:cNvPr name="Freeform 5" id="5"/>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6" id="6"/>
          <p:cNvGrpSpPr/>
          <p:nvPr/>
        </p:nvGrpSpPr>
        <p:grpSpPr>
          <a:xfrm rot="0">
            <a:off x="16221732" y="8607371"/>
            <a:ext cx="804177" cy="787203"/>
            <a:chOff x="0" y="0"/>
            <a:chExt cx="1072236" cy="1049604"/>
          </a:xfrm>
        </p:grpSpPr>
        <p:sp>
          <p:nvSpPr>
            <p:cNvPr name="Freeform 7" id="7"/>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3"/>
              <a:stretch>
                <a:fillRect l="0" t="0" r="-391436" b="2"/>
              </a:stretch>
            </a:blipFill>
          </p:spPr>
        </p:sp>
      </p:grpSp>
      <p:sp>
        <p:nvSpPr>
          <p:cNvPr name="TextBox 8" id="8"/>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FFFFFF"/>
                </a:solidFill>
                <a:latin typeface="Calibri (MS) Bold"/>
                <a:ea typeface="Calibri (MS) Bold"/>
                <a:cs typeface="Calibri (MS) Bold"/>
                <a:sym typeface="Calibri (MS) Bold"/>
              </a:rPr>
              <a:t>CLRI-LTC.CA</a:t>
            </a:r>
          </a:p>
        </p:txBody>
      </p:sp>
      <p:grpSp>
        <p:nvGrpSpPr>
          <p:cNvPr name="Group 9" id="9"/>
          <p:cNvGrpSpPr/>
          <p:nvPr/>
        </p:nvGrpSpPr>
        <p:grpSpPr>
          <a:xfrm rot="-10800000">
            <a:off x="15451569" y="298752"/>
            <a:ext cx="540001" cy="540001"/>
            <a:chOff x="0" y="0"/>
            <a:chExt cx="720001" cy="720001"/>
          </a:xfrm>
        </p:grpSpPr>
        <p:sp>
          <p:nvSpPr>
            <p:cNvPr name="Freeform 10" id="10"/>
            <p:cNvSpPr/>
            <p:nvPr/>
          </p:nvSpPr>
          <p:spPr>
            <a:xfrm flipH="false" flipV="false" rot="0">
              <a:off x="0" y="0"/>
              <a:ext cx="719963" cy="719963"/>
            </a:xfrm>
            <a:custGeom>
              <a:avLst/>
              <a:gdLst/>
              <a:ahLst/>
              <a:cxnLst/>
              <a:rect r="r" b="b" t="t" l="l"/>
              <a:pathLst>
                <a:path h="719963" w="719963">
                  <a:moveTo>
                    <a:pt x="0" y="360045"/>
                  </a:moveTo>
                  <a:cubicBezTo>
                    <a:pt x="0" y="161163"/>
                    <a:pt x="161163" y="0"/>
                    <a:pt x="360045" y="0"/>
                  </a:cubicBezTo>
                  <a:cubicBezTo>
                    <a:pt x="558927" y="0"/>
                    <a:pt x="719963" y="161163"/>
                    <a:pt x="719963" y="360045"/>
                  </a:cubicBezTo>
                  <a:cubicBezTo>
                    <a:pt x="719963" y="558927"/>
                    <a:pt x="558800" y="719963"/>
                    <a:pt x="360045" y="719963"/>
                  </a:cubicBezTo>
                  <a:cubicBezTo>
                    <a:pt x="161290" y="719963"/>
                    <a:pt x="0" y="558800"/>
                    <a:pt x="0" y="360045"/>
                  </a:cubicBezTo>
                  <a:close/>
                </a:path>
              </a:pathLst>
            </a:custGeom>
            <a:blipFill>
              <a:blip r:embed="rId4">
                <a:alphaModFix amt="0"/>
              </a:blip>
              <a:stretch>
                <a:fillRect l="-78307" t="0" r="-78313" b="-5"/>
              </a:stretch>
            </a:blipFill>
            <a:ln w="76200" cap="sq">
              <a:solidFill>
                <a:srgbClr val="FFC425"/>
              </a:solidFill>
              <a:prstDash val="solid"/>
              <a:miter/>
            </a:ln>
          </p:spPr>
        </p:sp>
      </p:grpSp>
      <p:grpSp>
        <p:nvGrpSpPr>
          <p:cNvPr name="Group 11" id="11"/>
          <p:cNvGrpSpPr/>
          <p:nvPr/>
        </p:nvGrpSpPr>
        <p:grpSpPr>
          <a:xfrm rot="-10800000">
            <a:off x="14825282" y="883329"/>
            <a:ext cx="664197" cy="675599"/>
            <a:chOff x="0" y="0"/>
            <a:chExt cx="885596" cy="900798"/>
          </a:xfrm>
        </p:grpSpPr>
        <p:sp>
          <p:nvSpPr>
            <p:cNvPr name="Freeform 12" id="12"/>
            <p:cNvSpPr/>
            <p:nvPr/>
          </p:nvSpPr>
          <p:spPr>
            <a:xfrm flipH="false" flipV="false" rot="0">
              <a:off x="0" y="0"/>
              <a:ext cx="885571" cy="900811"/>
            </a:xfrm>
            <a:custGeom>
              <a:avLst/>
              <a:gdLst/>
              <a:ahLst/>
              <a:cxnLst/>
              <a:rect r="r" b="b" t="t" l="l"/>
              <a:pathLst>
                <a:path h="900811" w="885571">
                  <a:moveTo>
                    <a:pt x="0" y="450342"/>
                  </a:moveTo>
                  <a:cubicBezTo>
                    <a:pt x="0" y="201676"/>
                    <a:pt x="198247" y="0"/>
                    <a:pt x="442849" y="0"/>
                  </a:cubicBezTo>
                  <a:cubicBezTo>
                    <a:pt x="687451" y="0"/>
                    <a:pt x="885571" y="201676"/>
                    <a:pt x="885571" y="450342"/>
                  </a:cubicBezTo>
                  <a:cubicBezTo>
                    <a:pt x="885571" y="699008"/>
                    <a:pt x="687324" y="900811"/>
                    <a:pt x="442849" y="900811"/>
                  </a:cubicBezTo>
                  <a:cubicBezTo>
                    <a:pt x="198374" y="900811"/>
                    <a:pt x="0" y="699135"/>
                    <a:pt x="0" y="450342"/>
                  </a:cubicBezTo>
                  <a:close/>
                </a:path>
              </a:pathLst>
            </a:custGeom>
            <a:solidFill>
              <a:srgbClr val="8DC63F"/>
            </a:solidFill>
          </p:spPr>
        </p:sp>
      </p:grpSp>
      <p:grpSp>
        <p:nvGrpSpPr>
          <p:cNvPr name="Group 13" id="13"/>
          <p:cNvGrpSpPr/>
          <p:nvPr/>
        </p:nvGrpSpPr>
        <p:grpSpPr>
          <a:xfrm rot="-10800000">
            <a:off x="13899051" y="-588950"/>
            <a:ext cx="1355398" cy="1355398"/>
            <a:chOff x="0" y="0"/>
            <a:chExt cx="1807197" cy="1807197"/>
          </a:xfrm>
        </p:grpSpPr>
        <p:sp>
          <p:nvSpPr>
            <p:cNvPr name="Freeform 14" id="14"/>
            <p:cNvSpPr/>
            <p:nvPr/>
          </p:nvSpPr>
          <p:spPr>
            <a:xfrm flipH="false" flipV="false" rot="0">
              <a:off x="0" y="0"/>
              <a:ext cx="1807210" cy="1807210"/>
            </a:xfrm>
            <a:custGeom>
              <a:avLst/>
              <a:gdLst/>
              <a:ahLst/>
              <a:cxnLst/>
              <a:rect r="r" b="b" t="t" l="l"/>
              <a:pathLst>
                <a:path h="1807210" w="1807210">
                  <a:moveTo>
                    <a:pt x="0" y="903605"/>
                  </a:moveTo>
                  <a:cubicBezTo>
                    <a:pt x="0" y="404495"/>
                    <a:pt x="404495" y="0"/>
                    <a:pt x="903605" y="0"/>
                  </a:cubicBezTo>
                  <a:cubicBezTo>
                    <a:pt x="1402715" y="0"/>
                    <a:pt x="1807210" y="404495"/>
                    <a:pt x="1807210" y="903605"/>
                  </a:cubicBezTo>
                  <a:cubicBezTo>
                    <a:pt x="1807210" y="1402715"/>
                    <a:pt x="1402588" y="1807210"/>
                    <a:pt x="903605" y="1807210"/>
                  </a:cubicBezTo>
                  <a:cubicBezTo>
                    <a:pt x="404622" y="1807210"/>
                    <a:pt x="0" y="1402588"/>
                    <a:pt x="0" y="903605"/>
                  </a:cubicBezTo>
                  <a:close/>
                </a:path>
              </a:pathLst>
            </a:custGeom>
            <a:blipFill>
              <a:blip r:embed="rId4">
                <a:alphaModFix amt="0"/>
              </a:blip>
              <a:stretch>
                <a:fillRect l="-78303" t="0" r="-78302" b="0"/>
              </a:stretch>
            </a:blipFill>
            <a:ln w="152400" cap="sq">
              <a:solidFill>
                <a:srgbClr val="F68A33"/>
              </a:solidFill>
              <a:prstDash val="solid"/>
              <a:miter/>
            </a:ln>
          </p:spPr>
        </p:sp>
      </p:grpSp>
      <p:sp>
        <p:nvSpPr>
          <p:cNvPr name="TextBox 15" id="15"/>
          <p:cNvSpPr txBox="true"/>
          <p:nvPr/>
        </p:nvSpPr>
        <p:spPr>
          <a:xfrm rot="0">
            <a:off x="1007021" y="2139848"/>
            <a:ext cx="16273948" cy="2589828"/>
          </a:xfrm>
          <a:prstGeom prst="rect">
            <a:avLst/>
          </a:prstGeom>
        </p:spPr>
        <p:txBody>
          <a:bodyPr anchor="t" rtlCol="false" tIns="0" lIns="0" bIns="0" rIns="0">
            <a:spAutoFit/>
          </a:bodyPr>
          <a:lstStyle/>
          <a:p>
            <a:pPr algn="ctr">
              <a:lnSpc>
                <a:spcPts val="8640"/>
              </a:lnSpc>
            </a:pPr>
            <a:r>
              <a:rPr lang="en-US" b="true" sz="7200">
                <a:solidFill>
                  <a:srgbClr val="FFFFFF"/>
                </a:solidFill>
                <a:latin typeface="Calibri (MS) Bold"/>
                <a:ea typeface="Calibri (MS) Bold"/>
                <a:cs typeface="Calibri (MS) Bold"/>
                <a:sym typeface="Calibri (MS) Bold"/>
              </a:rPr>
              <a:t>Tools and Supports for </a:t>
            </a:r>
          </a:p>
          <a:p>
            <a:pPr algn="ctr">
              <a:lnSpc>
                <a:spcPts val="8640"/>
              </a:lnSpc>
            </a:pPr>
            <a:r>
              <a:rPr lang="en-US" b="true" sz="7200">
                <a:solidFill>
                  <a:srgbClr val="FFFFFF"/>
                </a:solidFill>
                <a:latin typeface="Calibri (MS) Bold"/>
                <a:ea typeface="Calibri (MS) Bold"/>
                <a:cs typeface="Calibri (MS) Bold"/>
                <a:sym typeface="Calibri (MS) Bold"/>
              </a:rPr>
              <a:t>LTC Homes</a:t>
            </a:r>
          </a:p>
          <a:p>
            <a:pPr algn="l">
              <a:lnSpc>
                <a:spcPts val="8640"/>
              </a:lnSpc>
            </a:pPr>
          </a:p>
        </p:txBody>
      </p:sp>
      <p:sp>
        <p:nvSpPr>
          <p:cNvPr name="TextBox 16" id="16"/>
          <p:cNvSpPr txBox="true"/>
          <p:nvPr/>
        </p:nvSpPr>
        <p:spPr>
          <a:xfrm rot="0">
            <a:off x="17117339" y="8651177"/>
            <a:ext cx="914552" cy="651977"/>
          </a:xfrm>
          <a:prstGeom prst="rect">
            <a:avLst/>
          </a:prstGeom>
        </p:spPr>
        <p:txBody>
          <a:bodyPr anchor="t" rtlCol="false" tIns="0" lIns="0" bIns="0" rIns="0">
            <a:spAutoFit/>
          </a:bodyPr>
          <a:lstStyle/>
          <a:p>
            <a:pPr algn="l">
              <a:lnSpc>
                <a:spcPts val="3359"/>
              </a:lnSpc>
            </a:pPr>
            <a:r>
              <a:rPr lang="en-US" b="true" sz="2799">
                <a:solidFill>
                  <a:srgbClr val="001489"/>
                </a:solidFill>
                <a:latin typeface="Calibri (MS) Bold"/>
                <a:ea typeface="Calibri (MS) Bold"/>
                <a:cs typeface="Calibri (MS) Bold"/>
                <a:sym typeface="Calibri (MS) Bold"/>
              </a:rPr>
              <a:t>‹#›</a:t>
            </a:r>
          </a:p>
        </p:txBody>
      </p:sp>
      <p:grpSp>
        <p:nvGrpSpPr>
          <p:cNvPr name="Group 17" id="17"/>
          <p:cNvGrpSpPr/>
          <p:nvPr/>
        </p:nvGrpSpPr>
        <p:grpSpPr>
          <a:xfrm rot="0">
            <a:off x="6756206" y="4974298"/>
            <a:ext cx="4775597" cy="4099998"/>
            <a:chOff x="0" y="0"/>
            <a:chExt cx="6367462" cy="5466664"/>
          </a:xfrm>
        </p:grpSpPr>
        <p:sp>
          <p:nvSpPr>
            <p:cNvPr name="Freeform 18" id="18"/>
            <p:cNvSpPr/>
            <p:nvPr/>
          </p:nvSpPr>
          <p:spPr>
            <a:xfrm flipH="false" flipV="false" rot="0">
              <a:off x="0" y="0"/>
              <a:ext cx="6367526" cy="5466715"/>
            </a:xfrm>
            <a:custGeom>
              <a:avLst/>
              <a:gdLst/>
              <a:ahLst/>
              <a:cxnLst/>
              <a:rect r="r" b="b" t="t" l="l"/>
              <a:pathLst>
                <a:path h="5466715" w="6367526">
                  <a:moveTo>
                    <a:pt x="0" y="0"/>
                  </a:moveTo>
                  <a:lnTo>
                    <a:pt x="6367526" y="0"/>
                  </a:lnTo>
                  <a:lnTo>
                    <a:pt x="6367526" y="5466715"/>
                  </a:lnTo>
                  <a:lnTo>
                    <a:pt x="0" y="5466715"/>
                  </a:lnTo>
                  <a:lnTo>
                    <a:pt x="0" y="0"/>
                  </a:lnTo>
                  <a:close/>
                </a:path>
              </a:pathLst>
            </a:custGeom>
            <a:blipFill>
              <a:blip r:embed="rId5"/>
              <a:stretch>
                <a:fillRect l="0" t="0" r="0" b="-16478"/>
              </a:stretch>
            </a:blipFill>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300904" y="7954185"/>
            <a:ext cx="899998" cy="899998"/>
            <a:chOff x="0" y="0"/>
            <a:chExt cx="1199998" cy="1199998"/>
          </a:xfrm>
        </p:grpSpPr>
        <p:sp>
          <p:nvSpPr>
            <p:cNvPr name="Freeform 3" id="3"/>
            <p:cNvSpPr/>
            <p:nvPr/>
          </p:nvSpPr>
          <p:spPr>
            <a:xfrm flipH="false" flipV="false" rot="0">
              <a:off x="0" y="0"/>
              <a:ext cx="1200023" cy="1200023"/>
            </a:xfrm>
            <a:custGeom>
              <a:avLst/>
              <a:gdLst/>
              <a:ahLst/>
              <a:cxnLst/>
              <a:rect r="r" b="b" t="t" l="l"/>
              <a:pathLst>
                <a:path h="1200023" w="1200023">
                  <a:moveTo>
                    <a:pt x="0" y="599948"/>
                  </a:moveTo>
                  <a:cubicBezTo>
                    <a:pt x="0" y="268605"/>
                    <a:pt x="268605" y="0"/>
                    <a:pt x="599948" y="0"/>
                  </a:cubicBezTo>
                  <a:cubicBezTo>
                    <a:pt x="931291" y="0"/>
                    <a:pt x="1200023" y="268605"/>
                    <a:pt x="1200023" y="599948"/>
                  </a:cubicBezTo>
                  <a:cubicBezTo>
                    <a:pt x="1200023" y="931291"/>
                    <a:pt x="931418" y="1200023"/>
                    <a:pt x="599948" y="1200023"/>
                  </a:cubicBezTo>
                  <a:cubicBezTo>
                    <a:pt x="268478" y="1200023"/>
                    <a:pt x="0" y="931418"/>
                    <a:pt x="0" y="599948"/>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266892" y="8769220"/>
            <a:ext cx="1071001" cy="1089003"/>
            <a:chOff x="0" y="0"/>
            <a:chExt cx="1428001" cy="1452004"/>
          </a:xfrm>
        </p:grpSpPr>
        <p:sp>
          <p:nvSpPr>
            <p:cNvPr name="Freeform 5" id="5"/>
            <p:cNvSpPr/>
            <p:nvPr/>
          </p:nvSpPr>
          <p:spPr>
            <a:xfrm flipH="false" flipV="false" rot="0">
              <a:off x="0" y="0"/>
              <a:ext cx="1427988" cy="1452118"/>
            </a:xfrm>
            <a:custGeom>
              <a:avLst/>
              <a:gdLst/>
              <a:ahLst/>
              <a:cxnLst/>
              <a:rect r="r" b="b" t="t" l="l"/>
              <a:pathLst>
                <a:path h="1452118" w="1427988">
                  <a:moveTo>
                    <a:pt x="0" y="726059"/>
                  </a:moveTo>
                  <a:cubicBezTo>
                    <a:pt x="0" y="324993"/>
                    <a:pt x="319659" y="0"/>
                    <a:pt x="713994" y="0"/>
                  </a:cubicBezTo>
                  <a:cubicBezTo>
                    <a:pt x="1108329" y="0"/>
                    <a:pt x="1427988" y="324993"/>
                    <a:pt x="1427988" y="726059"/>
                  </a:cubicBezTo>
                  <a:cubicBezTo>
                    <a:pt x="1427988" y="1127125"/>
                    <a:pt x="1108329" y="1452118"/>
                    <a:pt x="713994" y="1452118"/>
                  </a:cubicBezTo>
                  <a:cubicBezTo>
                    <a:pt x="319659" y="1452118"/>
                    <a:pt x="0" y="1126998"/>
                    <a:pt x="0" y="726059"/>
                  </a:cubicBezTo>
                  <a:close/>
                </a:path>
              </a:pathLst>
            </a:custGeom>
            <a:solidFill>
              <a:srgbClr val="8DC63F"/>
            </a:solidFill>
          </p:spPr>
        </p:sp>
      </p:grpSp>
      <p:grpSp>
        <p:nvGrpSpPr>
          <p:cNvPr name="Group 6" id="6"/>
          <p:cNvGrpSpPr/>
          <p:nvPr/>
        </p:nvGrpSpPr>
        <p:grpSpPr>
          <a:xfrm rot="5400000">
            <a:off x="-1106748" y="9165574"/>
            <a:ext cx="2167804" cy="2167804"/>
            <a:chOff x="0" y="0"/>
            <a:chExt cx="2890406" cy="2890406"/>
          </a:xfrm>
        </p:grpSpPr>
        <p:sp>
          <p:nvSpPr>
            <p:cNvPr name="Freeform 7" id="7"/>
            <p:cNvSpPr/>
            <p:nvPr/>
          </p:nvSpPr>
          <p:spPr>
            <a:xfrm flipH="false" flipV="false" rot="0">
              <a:off x="0" y="0"/>
              <a:ext cx="2890520" cy="2890520"/>
            </a:xfrm>
            <a:custGeom>
              <a:avLst/>
              <a:gdLst/>
              <a:ahLst/>
              <a:cxnLst/>
              <a:rect r="r" b="b" t="t" l="l"/>
              <a:pathLst>
                <a:path h="2890520" w="2890520">
                  <a:moveTo>
                    <a:pt x="0" y="1445260"/>
                  </a:moveTo>
                  <a:cubicBezTo>
                    <a:pt x="0" y="647065"/>
                    <a:pt x="647065" y="0"/>
                    <a:pt x="1445260" y="0"/>
                  </a:cubicBezTo>
                  <a:cubicBezTo>
                    <a:pt x="2243455" y="0"/>
                    <a:pt x="2890520" y="647065"/>
                    <a:pt x="2890520" y="1445260"/>
                  </a:cubicBezTo>
                  <a:cubicBezTo>
                    <a:pt x="2890520" y="2243455"/>
                    <a:pt x="2243455" y="2890520"/>
                    <a:pt x="1445260" y="2890520"/>
                  </a:cubicBezTo>
                  <a:cubicBezTo>
                    <a:pt x="647065" y="2890520"/>
                    <a:pt x="0" y="2243328"/>
                    <a:pt x="0" y="1445260"/>
                  </a:cubicBezTo>
                  <a:close/>
                </a:path>
              </a:pathLst>
            </a:custGeom>
            <a:blipFill>
              <a:blip r:embed="rId3">
                <a:alphaModFix amt="0"/>
              </a:blip>
              <a:stretch>
                <a:fillRect l="-78300" t="0" r="-78296" b="3"/>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3" id="13"/>
          <p:cNvSpPr txBox="true"/>
          <p:nvPr/>
        </p:nvSpPr>
        <p:spPr>
          <a:xfrm rot="0">
            <a:off x="1784623" y="377171"/>
            <a:ext cx="13119154" cy="1155154"/>
          </a:xfrm>
          <a:prstGeom prst="rect">
            <a:avLst/>
          </a:prstGeom>
        </p:spPr>
        <p:txBody>
          <a:bodyPr anchor="t" rtlCol="false" tIns="0" lIns="0" bIns="0" rIns="0">
            <a:spAutoFit/>
          </a:bodyPr>
          <a:lstStyle/>
          <a:p>
            <a:pPr algn="ctr">
              <a:lnSpc>
                <a:spcPts val="4800"/>
              </a:lnSpc>
            </a:pPr>
            <a:r>
              <a:rPr lang="en-US" b="true" sz="4000">
                <a:solidFill>
                  <a:srgbClr val="323232"/>
                </a:solidFill>
                <a:latin typeface="Calibri (MS) Bold"/>
                <a:ea typeface="Calibri (MS) Bold"/>
                <a:cs typeface="Calibri (MS) Bold"/>
                <a:sym typeface="Calibri (MS) Bold"/>
              </a:rPr>
              <a:t>Tools to Support Person-Centred Care</a:t>
            </a:r>
          </a:p>
        </p:txBody>
      </p:sp>
      <p:sp>
        <p:nvSpPr>
          <p:cNvPr name="TextBox 14" id="14"/>
          <p:cNvSpPr txBox="true"/>
          <p:nvPr/>
        </p:nvSpPr>
        <p:spPr>
          <a:xfrm rot="0">
            <a:off x="6445425" y="1912677"/>
            <a:ext cx="3797551" cy="2878503"/>
          </a:xfrm>
          <a:prstGeom prst="rect">
            <a:avLst/>
          </a:prstGeom>
        </p:spPr>
        <p:txBody>
          <a:bodyPr anchor="t" rtlCol="false" tIns="0" lIns="0" bIns="0" rIns="0">
            <a:spAutoFit/>
          </a:bodyPr>
          <a:lstStyle/>
          <a:p>
            <a:pPr algn="l">
              <a:lnSpc>
                <a:spcPts val="3840"/>
              </a:lnSpc>
            </a:pPr>
            <a:r>
              <a:rPr lang="en-US" b="true" sz="3200" u="sng">
                <a:solidFill>
                  <a:srgbClr val="8DC63F"/>
                </a:solidFill>
                <a:latin typeface="Calibri (MS) Bold"/>
                <a:ea typeface="Calibri (MS) Bold"/>
                <a:cs typeface="Calibri (MS) Bold"/>
                <a:sym typeface="Calibri (MS) Bold"/>
                <a:hlinkClick r:id="rId5" tooltip="https://brainxchange.ca/Public/Special-Pages/BSO/Clinical-Tools-and-Resources/My-Personhood-Summary%C2%A9/My-Personhood-Summary%C2%A9-Poster-Templates"/>
              </a:rPr>
              <a:t>My Personhood Summary Poster templates</a:t>
            </a:r>
            <a:r>
              <a:rPr lang="en-US" b="true" sz="3200">
                <a:solidFill>
                  <a:srgbClr val="6E6E6E"/>
                </a:solidFill>
                <a:latin typeface="Calibri (MS) Bold"/>
                <a:ea typeface="Calibri (MS) Bold"/>
                <a:cs typeface="Calibri (MS) Bold"/>
                <a:sym typeface="Calibri (MS) Bold"/>
              </a:rPr>
              <a:t> </a:t>
            </a:r>
            <a:r>
              <a:rPr lang="en-US" sz="3200">
                <a:solidFill>
                  <a:srgbClr val="6E6E6E"/>
                </a:solidFill>
                <a:latin typeface="Calibri (MS)"/>
                <a:ea typeface="Calibri (MS)"/>
                <a:cs typeface="Calibri (MS)"/>
                <a:sym typeface="Calibri (MS)"/>
              </a:rPr>
              <a:t>(Behavioural Supports Ontario)</a:t>
            </a:r>
          </a:p>
        </p:txBody>
      </p:sp>
      <p:grpSp>
        <p:nvGrpSpPr>
          <p:cNvPr name="Group 15" id="15"/>
          <p:cNvGrpSpPr/>
          <p:nvPr/>
        </p:nvGrpSpPr>
        <p:grpSpPr>
          <a:xfrm rot="0">
            <a:off x="292084" y="1490377"/>
            <a:ext cx="5747175" cy="7639498"/>
            <a:chOff x="0" y="0"/>
            <a:chExt cx="7662901" cy="10185997"/>
          </a:xfrm>
        </p:grpSpPr>
        <p:sp>
          <p:nvSpPr>
            <p:cNvPr name="Freeform 16" id="16"/>
            <p:cNvSpPr/>
            <p:nvPr/>
          </p:nvSpPr>
          <p:spPr>
            <a:xfrm flipH="false" flipV="false" rot="0">
              <a:off x="0" y="0"/>
              <a:ext cx="7662926" cy="10186035"/>
            </a:xfrm>
            <a:custGeom>
              <a:avLst/>
              <a:gdLst/>
              <a:ahLst/>
              <a:cxnLst/>
              <a:rect r="r" b="b" t="t" l="l"/>
              <a:pathLst>
                <a:path h="10186035" w="7662926">
                  <a:moveTo>
                    <a:pt x="0" y="0"/>
                  </a:moveTo>
                  <a:lnTo>
                    <a:pt x="7662926" y="0"/>
                  </a:lnTo>
                  <a:lnTo>
                    <a:pt x="7662926" y="10186035"/>
                  </a:lnTo>
                  <a:lnTo>
                    <a:pt x="0" y="10186035"/>
                  </a:lnTo>
                  <a:lnTo>
                    <a:pt x="0" y="0"/>
                  </a:lnTo>
                  <a:close/>
                </a:path>
              </a:pathLst>
            </a:custGeom>
            <a:blipFill>
              <a:blip r:embed="rId6"/>
              <a:stretch>
                <a:fillRect l="0" t="0" r="0" b="0"/>
              </a:stretch>
            </a:blipFill>
          </p:spPr>
        </p:sp>
      </p:grpSp>
      <p:grpSp>
        <p:nvGrpSpPr>
          <p:cNvPr name="Group 17" id="17"/>
          <p:cNvGrpSpPr/>
          <p:nvPr/>
        </p:nvGrpSpPr>
        <p:grpSpPr>
          <a:xfrm rot="0">
            <a:off x="11391976" y="1245318"/>
            <a:ext cx="6896024" cy="8905608"/>
            <a:chOff x="0" y="0"/>
            <a:chExt cx="9194698" cy="11874144"/>
          </a:xfrm>
        </p:grpSpPr>
        <p:sp>
          <p:nvSpPr>
            <p:cNvPr name="Freeform 18" id="18"/>
            <p:cNvSpPr/>
            <p:nvPr/>
          </p:nvSpPr>
          <p:spPr>
            <a:xfrm flipH="false" flipV="false" rot="0">
              <a:off x="0" y="0"/>
              <a:ext cx="9194673" cy="11874119"/>
            </a:xfrm>
            <a:custGeom>
              <a:avLst/>
              <a:gdLst/>
              <a:ahLst/>
              <a:cxnLst/>
              <a:rect r="r" b="b" t="t" l="l"/>
              <a:pathLst>
                <a:path h="11874119" w="9194673">
                  <a:moveTo>
                    <a:pt x="0" y="0"/>
                  </a:moveTo>
                  <a:lnTo>
                    <a:pt x="9194673" y="0"/>
                  </a:lnTo>
                  <a:lnTo>
                    <a:pt x="9194673" y="11874119"/>
                  </a:lnTo>
                  <a:lnTo>
                    <a:pt x="0" y="11874119"/>
                  </a:lnTo>
                  <a:lnTo>
                    <a:pt x="0" y="0"/>
                  </a:lnTo>
                  <a:close/>
                </a:path>
              </a:pathLst>
            </a:custGeom>
            <a:blipFill>
              <a:blip r:embed="rId7"/>
              <a:stretch>
                <a:fillRect l="0" t="0" r="0" b="0"/>
              </a:stretch>
            </a:blipFill>
          </p:spPr>
        </p:sp>
      </p:grpSp>
      <p:sp>
        <p:nvSpPr>
          <p:cNvPr name="TextBox 19" id="19"/>
          <p:cNvSpPr txBox="true"/>
          <p:nvPr/>
        </p:nvSpPr>
        <p:spPr>
          <a:xfrm rot="0">
            <a:off x="7306923" y="6978472"/>
            <a:ext cx="4164749" cy="2324700"/>
          </a:xfrm>
          <a:prstGeom prst="rect">
            <a:avLst/>
          </a:prstGeom>
        </p:spPr>
        <p:txBody>
          <a:bodyPr anchor="t" rtlCol="false" tIns="0" lIns="0" bIns="0" rIns="0">
            <a:spAutoFit/>
          </a:bodyPr>
          <a:lstStyle/>
          <a:p>
            <a:pPr algn="l">
              <a:lnSpc>
                <a:spcPts val="3840"/>
              </a:lnSpc>
            </a:pPr>
            <a:r>
              <a:rPr lang="en-US" b="true" sz="3200" u="sng">
                <a:solidFill>
                  <a:srgbClr val="8DC63F"/>
                </a:solidFill>
                <a:latin typeface="Calibri (MS) Bold"/>
                <a:ea typeface="Calibri (MS) Bold"/>
                <a:cs typeface="Calibri (MS) Bold"/>
                <a:sym typeface="Calibri (MS) Bold"/>
                <a:hlinkClick r:id="rId8" tooltip="https://alzheimer.ca/sites/default/files/documents/all_about_me_a_conversation_starter_e.pdf"/>
              </a:rPr>
              <a:t>All About Me, Conversation Starter</a:t>
            </a:r>
            <a:r>
              <a:rPr lang="en-US" b="true" sz="3200">
                <a:solidFill>
                  <a:srgbClr val="6E6E6E"/>
                </a:solidFill>
                <a:latin typeface="Calibri (MS) Bold"/>
                <a:ea typeface="Calibri (MS) Bold"/>
                <a:cs typeface="Calibri (MS) Bold"/>
                <a:sym typeface="Calibri (MS) Bold"/>
              </a:rPr>
              <a:t> </a:t>
            </a:r>
            <a:r>
              <a:rPr lang="en-US" sz="3200">
                <a:solidFill>
                  <a:srgbClr val="6E6E6E"/>
                </a:solidFill>
                <a:latin typeface="Calibri (MS)"/>
                <a:ea typeface="Calibri (MS)"/>
                <a:cs typeface="Calibri (MS)"/>
                <a:sym typeface="Calibri (MS)"/>
              </a:rPr>
              <a:t>(Alzheimer Society of Canada)</a:t>
            </a:r>
          </a:p>
        </p:txBody>
      </p:sp>
      <p:sp>
        <p:nvSpPr>
          <p:cNvPr name="TextBox 20" id="20"/>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300904" y="7954185"/>
            <a:ext cx="899998" cy="899998"/>
            <a:chOff x="0" y="0"/>
            <a:chExt cx="1199998" cy="1199998"/>
          </a:xfrm>
        </p:grpSpPr>
        <p:sp>
          <p:nvSpPr>
            <p:cNvPr name="Freeform 3" id="3"/>
            <p:cNvSpPr/>
            <p:nvPr/>
          </p:nvSpPr>
          <p:spPr>
            <a:xfrm flipH="false" flipV="false" rot="0">
              <a:off x="0" y="0"/>
              <a:ext cx="1200023" cy="1200023"/>
            </a:xfrm>
            <a:custGeom>
              <a:avLst/>
              <a:gdLst/>
              <a:ahLst/>
              <a:cxnLst/>
              <a:rect r="r" b="b" t="t" l="l"/>
              <a:pathLst>
                <a:path h="1200023" w="1200023">
                  <a:moveTo>
                    <a:pt x="0" y="599948"/>
                  </a:moveTo>
                  <a:cubicBezTo>
                    <a:pt x="0" y="268605"/>
                    <a:pt x="268605" y="0"/>
                    <a:pt x="599948" y="0"/>
                  </a:cubicBezTo>
                  <a:cubicBezTo>
                    <a:pt x="931291" y="0"/>
                    <a:pt x="1200023" y="268605"/>
                    <a:pt x="1200023" y="599948"/>
                  </a:cubicBezTo>
                  <a:cubicBezTo>
                    <a:pt x="1200023" y="931291"/>
                    <a:pt x="931418" y="1200023"/>
                    <a:pt x="599948" y="1200023"/>
                  </a:cubicBezTo>
                  <a:cubicBezTo>
                    <a:pt x="268478" y="1200023"/>
                    <a:pt x="0" y="931418"/>
                    <a:pt x="0" y="599948"/>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266892" y="8769220"/>
            <a:ext cx="1071001" cy="1089003"/>
            <a:chOff x="0" y="0"/>
            <a:chExt cx="1428001" cy="1452004"/>
          </a:xfrm>
        </p:grpSpPr>
        <p:sp>
          <p:nvSpPr>
            <p:cNvPr name="Freeform 5" id="5"/>
            <p:cNvSpPr/>
            <p:nvPr/>
          </p:nvSpPr>
          <p:spPr>
            <a:xfrm flipH="false" flipV="false" rot="0">
              <a:off x="0" y="0"/>
              <a:ext cx="1427988" cy="1452118"/>
            </a:xfrm>
            <a:custGeom>
              <a:avLst/>
              <a:gdLst/>
              <a:ahLst/>
              <a:cxnLst/>
              <a:rect r="r" b="b" t="t" l="l"/>
              <a:pathLst>
                <a:path h="1452118" w="1427988">
                  <a:moveTo>
                    <a:pt x="0" y="726059"/>
                  </a:moveTo>
                  <a:cubicBezTo>
                    <a:pt x="0" y="324993"/>
                    <a:pt x="319659" y="0"/>
                    <a:pt x="713994" y="0"/>
                  </a:cubicBezTo>
                  <a:cubicBezTo>
                    <a:pt x="1108329" y="0"/>
                    <a:pt x="1427988" y="324993"/>
                    <a:pt x="1427988" y="726059"/>
                  </a:cubicBezTo>
                  <a:cubicBezTo>
                    <a:pt x="1427988" y="1127125"/>
                    <a:pt x="1108329" y="1452118"/>
                    <a:pt x="713994" y="1452118"/>
                  </a:cubicBezTo>
                  <a:cubicBezTo>
                    <a:pt x="319659" y="1452118"/>
                    <a:pt x="0" y="1126998"/>
                    <a:pt x="0" y="726059"/>
                  </a:cubicBezTo>
                  <a:close/>
                </a:path>
              </a:pathLst>
            </a:custGeom>
            <a:solidFill>
              <a:srgbClr val="8DC63F"/>
            </a:solidFill>
          </p:spPr>
        </p:sp>
      </p:grpSp>
      <p:grpSp>
        <p:nvGrpSpPr>
          <p:cNvPr name="Group 6" id="6"/>
          <p:cNvGrpSpPr/>
          <p:nvPr/>
        </p:nvGrpSpPr>
        <p:grpSpPr>
          <a:xfrm rot="5400000">
            <a:off x="-1106748" y="9165574"/>
            <a:ext cx="2167804" cy="2167804"/>
            <a:chOff x="0" y="0"/>
            <a:chExt cx="2890406" cy="2890406"/>
          </a:xfrm>
        </p:grpSpPr>
        <p:sp>
          <p:nvSpPr>
            <p:cNvPr name="Freeform 7" id="7"/>
            <p:cNvSpPr/>
            <p:nvPr/>
          </p:nvSpPr>
          <p:spPr>
            <a:xfrm flipH="false" flipV="false" rot="0">
              <a:off x="0" y="0"/>
              <a:ext cx="2890520" cy="2890520"/>
            </a:xfrm>
            <a:custGeom>
              <a:avLst/>
              <a:gdLst/>
              <a:ahLst/>
              <a:cxnLst/>
              <a:rect r="r" b="b" t="t" l="l"/>
              <a:pathLst>
                <a:path h="2890520" w="2890520">
                  <a:moveTo>
                    <a:pt x="0" y="1445260"/>
                  </a:moveTo>
                  <a:cubicBezTo>
                    <a:pt x="0" y="647065"/>
                    <a:pt x="647065" y="0"/>
                    <a:pt x="1445260" y="0"/>
                  </a:cubicBezTo>
                  <a:cubicBezTo>
                    <a:pt x="2243455" y="0"/>
                    <a:pt x="2890520" y="647065"/>
                    <a:pt x="2890520" y="1445260"/>
                  </a:cubicBezTo>
                  <a:cubicBezTo>
                    <a:pt x="2890520" y="2243455"/>
                    <a:pt x="2243455" y="2890520"/>
                    <a:pt x="1445260" y="2890520"/>
                  </a:cubicBezTo>
                  <a:cubicBezTo>
                    <a:pt x="647065" y="2890520"/>
                    <a:pt x="0" y="2243328"/>
                    <a:pt x="0" y="1445260"/>
                  </a:cubicBezTo>
                  <a:close/>
                </a:path>
              </a:pathLst>
            </a:custGeom>
            <a:blipFill>
              <a:blip r:embed="rId3">
                <a:alphaModFix amt="0"/>
              </a:blip>
              <a:stretch>
                <a:fillRect l="-78300" t="0" r="-78296" b="3"/>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3" id="13"/>
          <p:cNvSpPr txBox="true"/>
          <p:nvPr/>
        </p:nvSpPr>
        <p:spPr>
          <a:xfrm rot="0">
            <a:off x="1631728" y="924354"/>
            <a:ext cx="7852353" cy="1267273"/>
          </a:xfrm>
          <a:prstGeom prst="rect">
            <a:avLst/>
          </a:prstGeom>
        </p:spPr>
        <p:txBody>
          <a:bodyPr anchor="t" rtlCol="false" tIns="0" lIns="0" bIns="0" rIns="0">
            <a:spAutoFit/>
          </a:bodyPr>
          <a:lstStyle/>
          <a:p>
            <a:pPr algn="l">
              <a:lnSpc>
                <a:spcPts val="5759"/>
              </a:lnSpc>
            </a:pPr>
            <a:r>
              <a:rPr lang="en-US" b="true" sz="4800">
                <a:solidFill>
                  <a:srgbClr val="323232"/>
                </a:solidFill>
                <a:latin typeface="Calibri (MS) Bold"/>
                <a:ea typeface="Calibri (MS) Bold"/>
                <a:cs typeface="Calibri (MS) Bold"/>
                <a:sym typeface="Calibri (MS) Bold"/>
              </a:rPr>
              <a:t>Tools to Support PCC</a:t>
            </a:r>
          </a:p>
        </p:txBody>
      </p:sp>
      <p:sp>
        <p:nvSpPr>
          <p:cNvPr name="TextBox 14" id="14"/>
          <p:cNvSpPr txBox="true"/>
          <p:nvPr/>
        </p:nvSpPr>
        <p:spPr>
          <a:xfrm rot="0">
            <a:off x="1218924" y="2559377"/>
            <a:ext cx="8677951" cy="5593347"/>
          </a:xfrm>
          <a:prstGeom prst="rect">
            <a:avLst/>
          </a:prstGeom>
        </p:spPr>
        <p:txBody>
          <a:bodyPr anchor="t" rtlCol="false" tIns="0" lIns="0" bIns="0" rIns="0">
            <a:spAutoFit/>
          </a:bodyPr>
          <a:lstStyle/>
          <a:p>
            <a:pPr algn="l" marL="1132840" indent="-566420" lvl="1">
              <a:lnSpc>
                <a:spcPts val="4560"/>
              </a:lnSpc>
              <a:buFont typeface="Arial"/>
              <a:buChar char="•"/>
            </a:pPr>
            <a:r>
              <a:rPr lang="en-US" sz="3800">
                <a:solidFill>
                  <a:srgbClr val="6E6E6E"/>
                </a:solidFill>
                <a:latin typeface="Calibri (MS)"/>
                <a:ea typeface="Calibri (MS)"/>
                <a:cs typeface="Calibri (MS)"/>
                <a:sym typeface="Calibri (MS)"/>
              </a:rPr>
              <a:t>Person-Centred Language puts the person first</a:t>
            </a:r>
          </a:p>
          <a:p>
            <a:pPr algn="l" marL="1132840" indent="-566420" lvl="1">
              <a:lnSpc>
                <a:spcPts val="4560"/>
              </a:lnSpc>
              <a:buFont typeface="Arial"/>
              <a:buChar char="•"/>
            </a:pPr>
            <a:r>
              <a:rPr lang="en-US" sz="3800">
                <a:solidFill>
                  <a:srgbClr val="6E6E6E"/>
                </a:solidFill>
                <a:latin typeface="Calibri (MS)"/>
                <a:ea typeface="Calibri (MS)"/>
                <a:cs typeface="Calibri (MS)"/>
                <a:sym typeface="Calibri (MS)"/>
              </a:rPr>
              <a:t>Respectful language that eliminates institutional and infantilizing language</a:t>
            </a:r>
          </a:p>
          <a:p>
            <a:pPr algn="l" marL="1132840" indent="-566420" lvl="1">
              <a:lnSpc>
                <a:spcPts val="4560"/>
              </a:lnSpc>
              <a:buFont typeface="Arial"/>
              <a:buChar char="•"/>
            </a:pPr>
            <a:r>
              <a:rPr lang="en-US" sz="3800">
                <a:solidFill>
                  <a:srgbClr val="6E6E6E"/>
                </a:solidFill>
                <a:latin typeface="Calibri (MS)"/>
                <a:ea typeface="Calibri (MS)"/>
                <a:cs typeface="Calibri (MS)"/>
                <a:sym typeface="Calibri (MS)"/>
              </a:rPr>
              <a:t>Suite of resources including eLearning, posters, toolkit and Pledge</a:t>
            </a:r>
          </a:p>
          <a:p>
            <a:pPr algn="l" marL="1132840" indent="-566420" lvl="1">
              <a:lnSpc>
                <a:spcPts val="4560"/>
              </a:lnSpc>
              <a:buFont typeface="Arial"/>
              <a:buChar char="•"/>
            </a:pPr>
            <a:r>
              <a:rPr lang="en-US" sz="3800">
                <a:solidFill>
                  <a:srgbClr val="6E6E6E"/>
                </a:solidFill>
                <a:latin typeface="Calibri (MS)"/>
                <a:ea typeface="Calibri (MS)"/>
                <a:cs typeface="Calibri (MS)"/>
                <a:sym typeface="Calibri (MS)"/>
              </a:rPr>
              <a:t>Partnership between the Ontario CLRI at the RIA and Behavioural Supports Ontario</a:t>
            </a:r>
          </a:p>
          <a:p>
            <a:pPr algn="l" marL="834724" indent="-417362" lvl="1">
              <a:lnSpc>
                <a:spcPts val="3359"/>
              </a:lnSpc>
            </a:pPr>
          </a:p>
          <a:p>
            <a:pPr algn="l" marL="1371333" indent="-685666" lvl="1">
              <a:lnSpc>
                <a:spcPts val="5520"/>
              </a:lnSpc>
            </a:pPr>
            <a:r>
              <a:rPr lang="en-US" sz="4600">
                <a:solidFill>
                  <a:srgbClr val="6E6E6E"/>
                </a:solidFill>
                <a:latin typeface="Calibri (MS)"/>
                <a:ea typeface="Calibri (MS)"/>
                <a:cs typeface="Calibri (MS)"/>
                <a:sym typeface="Calibri (MS)"/>
              </a:rPr>
              <a:t> </a:t>
            </a:r>
          </a:p>
        </p:txBody>
      </p:sp>
      <p:grpSp>
        <p:nvGrpSpPr>
          <p:cNvPr name="Group 15" id="15"/>
          <p:cNvGrpSpPr/>
          <p:nvPr/>
        </p:nvGrpSpPr>
        <p:grpSpPr>
          <a:xfrm rot="0">
            <a:off x="10296649" y="1544098"/>
            <a:ext cx="7726956" cy="6528597"/>
            <a:chOff x="0" y="0"/>
            <a:chExt cx="10302608" cy="8704796"/>
          </a:xfrm>
        </p:grpSpPr>
        <p:sp>
          <p:nvSpPr>
            <p:cNvPr name="Freeform 16" id="16"/>
            <p:cNvSpPr/>
            <p:nvPr/>
          </p:nvSpPr>
          <p:spPr>
            <a:xfrm flipH="false" flipV="false" rot="0">
              <a:off x="0" y="0"/>
              <a:ext cx="10302621" cy="8704834"/>
            </a:xfrm>
            <a:custGeom>
              <a:avLst/>
              <a:gdLst/>
              <a:ahLst/>
              <a:cxnLst/>
              <a:rect r="r" b="b" t="t" l="l"/>
              <a:pathLst>
                <a:path h="8704834" w="10302621">
                  <a:moveTo>
                    <a:pt x="0" y="0"/>
                  </a:moveTo>
                  <a:lnTo>
                    <a:pt x="10302621" y="0"/>
                  </a:lnTo>
                  <a:lnTo>
                    <a:pt x="10302621" y="8704834"/>
                  </a:lnTo>
                  <a:lnTo>
                    <a:pt x="0" y="8704834"/>
                  </a:lnTo>
                  <a:lnTo>
                    <a:pt x="0" y="0"/>
                  </a:lnTo>
                  <a:close/>
                </a:path>
              </a:pathLst>
            </a:custGeom>
            <a:blipFill>
              <a:blip r:embed="rId5"/>
              <a:stretch>
                <a:fillRect l="0" t="0" r="0" b="0"/>
              </a:stretch>
            </a:blipFill>
          </p:spPr>
        </p:sp>
      </p:grpSp>
      <p:sp>
        <p:nvSpPr>
          <p:cNvPr name="TextBox 17" id="17"/>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sp>
        <p:nvSpPr>
          <p:cNvPr name="TextBox 18" id="18"/>
          <p:cNvSpPr txBox="true"/>
          <p:nvPr/>
        </p:nvSpPr>
        <p:spPr>
          <a:xfrm rot="0">
            <a:off x="5017722" y="8249850"/>
            <a:ext cx="8252546" cy="1137676"/>
          </a:xfrm>
          <a:prstGeom prst="rect">
            <a:avLst/>
          </a:prstGeom>
        </p:spPr>
        <p:txBody>
          <a:bodyPr anchor="t" rtlCol="false" tIns="0" lIns="0" bIns="0" rIns="0">
            <a:spAutoFit/>
          </a:bodyPr>
          <a:lstStyle/>
          <a:p>
            <a:pPr algn="l">
              <a:lnSpc>
                <a:spcPts val="5040"/>
              </a:lnSpc>
            </a:pPr>
            <a:r>
              <a:rPr lang="en-US" sz="4200">
                <a:solidFill>
                  <a:srgbClr val="6E6E6E"/>
                </a:solidFill>
                <a:latin typeface="Calibri (MS)"/>
                <a:ea typeface="Calibri (MS)"/>
                <a:cs typeface="Calibri (MS)"/>
                <a:sym typeface="Calibri (MS)"/>
              </a:rPr>
              <a:t> </a:t>
            </a:r>
            <a:r>
              <a:rPr lang="en-US" sz="4200" u="sng">
                <a:solidFill>
                  <a:srgbClr val="8DC63F"/>
                </a:solidFill>
                <a:latin typeface="Calibri (MS)"/>
                <a:ea typeface="Calibri (MS)"/>
                <a:cs typeface="Calibri (MS)"/>
                <a:sym typeface="Calibri (MS)"/>
                <a:hlinkClick r:id="rId6" tooltip="https://clri-ltc.ca/resource/pcl/"/>
              </a:rPr>
              <a:t>Person-Centred Language Resources</a:t>
            </a:r>
          </a:p>
          <a:p>
            <a:pPr algn="l">
              <a:lnSpc>
                <a:spcPts val="3359"/>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300904" y="7954185"/>
            <a:ext cx="899998" cy="899998"/>
            <a:chOff x="0" y="0"/>
            <a:chExt cx="1199998" cy="1199998"/>
          </a:xfrm>
        </p:grpSpPr>
        <p:sp>
          <p:nvSpPr>
            <p:cNvPr name="Freeform 3" id="3"/>
            <p:cNvSpPr/>
            <p:nvPr/>
          </p:nvSpPr>
          <p:spPr>
            <a:xfrm flipH="false" flipV="false" rot="0">
              <a:off x="0" y="0"/>
              <a:ext cx="1200023" cy="1200023"/>
            </a:xfrm>
            <a:custGeom>
              <a:avLst/>
              <a:gdLst/>
              <a:ahLst/>
              <a:cxnLst/>
              <a:rect r="r" b="b" t="t" l="l"/>
              <a:pathLst>
                <a:path h="1200023" w="1200023">
                  <a:moveTo>
                    <a:pt x="0" y="599948"/>
                  </a:moveTo>
                  <a:cubicBezTo>
                    <a:pt x="0" y="268605"/>
                    <a:pt x="268605" y="0"/>
                    <a:pt x="599948" y="0"/>
                  </a:cubicBezTo>
                  <a:cubicBezTo>
                    <a:pt x="931291" y="0"/>
                    <a:pt x="1200023" y="268605"/>
                    <a:pt x="1200023" y="599948"/>
                  </a:cubicBezTo>
                  <a:cubicBezTo>
                    <a:pt x="1200023" y="931291"/>
                    <a:pt x="931418" y="1200023"/>
                    <a:pt x="599948" y="1200023"/>
                  </a:cubicBezTo>
                  <a:cubicBezTo>
                    <a:pt x="268478" y="1200023"/>
                    <a:pt x="0" y="931418"/>
                    <a:pt x="0" y="599948"/>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266892" y="8769220"/>
            <a:ext cx="1071001" cy="1089003"/>
            <a:chOff x="0" y="0"/>
            <a:chExt cx="1428001" cy="1452004"/>
          </a:xfrm>
        </p:grpSpPr>
        <p:sp>
          <p:nvSpPr>
            <p:cNvPr name="Freeform 5" id="5"/>
            <p:cNvSpPr/>
            <p:nvPr/>
          </p:nvSpPr>
          <p:spPr>
            <a:xfrm flipH="false" flipV="false" rot="0">
              <a:off x="0" y="0"/>
              <a:ext cx="1427988" cy="1452118"/>
            </a:xfrm>
            <a:custGeom>
              <a:avLst/>
              <a:gdLst/>
              <a:ahLst/>
              <a:cxnLst/>
              <a:rect r="r" b="b" t="t" l="l"/>
              <a:pathLst>
                <a:path h="1452118" w="1427988">
                  <a:moveTo>
                    <a:pt x="0" y="726059"/>
                  </a:moveTo>
                  <a:cubicBezTo>
                    <a:pt x="0" y="324993"/>
                    <a:pt x="319659" y="0"/>
                    <a:pt x="713994" y="0"/>
                  </a:cubicBezTo>
                  <a:cubicBezTo>
                    <a:pt x="1108329" y="0"/>
                    <a:pt x="1427988" y="324993"/>
                    <a:pt x="1427988" y="726059"/>
                  </a:cubicBezTo>
                  <a:cubicBezTo>
                    <a:pt x="1427988" y="1127125"/>
                    <a:pt x="1108329" y="1452118"/>
                    <a:pt x="713994" y="1452118"/>
                  </a:cubicBezTo>
                  <a:cubicBezTo>
                    <a:pt x="319659" y="1452118"/>
                    <a:pt x="0" y="1126998"/>
                    <a:pt x="0" y="726059"/>
                  </a:cubicBezTo>
                  <a:close/>
                </a:path>
              </a:pathLst>
            </a:custGeom>
            <a:solidFill>
              <a:srgbClr val="8DC63F"/>
            </a:solidFill>
          </p:spPr>
        </p:sp>
      </p:grpSp>
      <p:grpSp>
        <p:nvGrpSpPr>
          <p:cNvPr name="Group 6" id="6"/>
          <p:cNvGrpSpPr/>
          <p:nvPr/>
        </p:nvGrpSpPr>
        <p:grpSpPr>
          <a:xfrm rot="5400000">
            <a:off x="-1106748" y="9165574"/>
            <a:ext cx="2167804" cy="2167804"/>
            <a:chOff x="0" y="0"/>
            <a:chExt cx="2890406" cy="2890406"/>
          </a:xfrm>
        </p:grpSpPr>
        <p:sp>
          <p:nvSpPr>
            <p:cNvPr name="Freeform 7" id="7"/>
            <p:cNvSpPr/>
            <p:nvPr/>
          </p:nvSpPr>
          <p:spPr>
            <a:xfrm flipH="false" flipV="false" rot="0">
              <a:off x="0" y="0"/>
              <a:ext cx="2890520" cy="2890520"/>
            </a:xfrm>
            <a:custGeom>
              <a:avLst/>
              <a:gdLst/>
              <a:ahLst/>
              <a:cxnLst/>
              <a:rect r="r" b="b" t="t" l="l"/>
              <a:pathLst>
                <a:path h="2890520" w="2890520">
                  <a:moveTo>
                    <a:pt x="0" y="1445260"/>
                  </a:moveTo>
                  <a:cubicBezTo>
                    <a:pt x="0" y="647065"/>
                    <a:pt x="647065" y="0"/>
                    <a:pt x="1445260" y="0"/>
                  </a:cubicBezTo>
                  <a:cubicBezTo>
                    <a:pt x="2243455" y="0"/>
                    <a:pt x="2890520" y="647065"/>
                    <a:pt x="2890520" y="1445260"/>
                  </a:cubicBezTo>
                  <a:cubicBezTo>
                    <a:pt x="2890520" y="2243455"/>
                    <a:pt x="2243455" y="2890520"/>
                    <a:pt x="1445260" y="2890520"/>
                  </a:cubicBezTo>
                  <a:cubicBezTo>
                    <a:pt x="647065" y="2890520"/>
                    <a:pt x="0" y="2243328"/>
                    <a:pt x="0" y="1445260"/>
                  </a:cubicBezTo>
                  <a:close/>
                </a:path>
              </a:pathLst>
            </a:custGeom>
            <a:blipFill>
              <a:blip r:embed="rId3">
                <a:alphaModFix amt="0"/>
              </a:blip>
              <a:stretch>
                <a:fillRect l="-78300" t="0" r="-78296" b="3"/>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3" id="13"/>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grpSp>
        <p:nvGrpSpPr>
          <p:cNvPr name="Group 14" id="14"/>
          <p:cNvGrpSpPr/>
          <p:nvPr/>
        </p:nvGrpSpPr>
        <p:grpSpPr>
          <a:xfrm rot="0">
            <a:off x="5175447" y="0"/>
            <a:ext cx="7937078" cy="10287000"/>
            <a:chOff x="0" y="0"/>
            <a:chExt cx="10582770" cy="13716000"/>
          </a:xfrm>
        </p:grpSpPr>
        <p:sp>
          <p:nvSpPr>
            <p:cNvPr name="Freeform 15" id="15"/>
            <p:cNvSpPr/>
            <p:nvPr/>
          </p:nvSpPr>
          <p:spPr>
            <a:xfrm flipH="false" flipV="false" rot="0">
              <a:off x="0" y="0"/>
              <a:ext cx="10582783" cy="13716000"/>
            </a:xfrm>
            <a:custGeom>
              <a:avLst/>
              <a:gdLst/>
              <a:ahLst/>
              <a:cxnLst/>
              <a:rect r="r" b="b" t="t" l="l"/>
              <a:pathLst>
                <a:path h="13716000" w="10582783">
                  <a:moveTo>
                    <a:pt x="0" y="0"/>
                  </a:moveTo>
                  <a:lnTo>
                    <a:pt x="10582783" y="0"/>
                  </a:lnTo>
                  <a:lnTo>
                    <a:pt x="10582783" y="13716000"/>
                  </a:lnTo>
                  <a:lnTo>
                    <a:pt x="0" y="13716000"/>
                  </a:lnTo>
                  <a:lnTo>
                    <a:pt x="0" y="0"/>
                  </a:lnTo>
                  <a:close/>
                </a:path>
              </a:pathLst>
            </a:custGeom>
            <a:blipFill>
              <a:blip r:embed="rId5"/>
              <a:stretch>
                <a:fillRect l="0" t="0" r="0" b="0"/>
              </a:stretch>
            </a:blipFill>
          </p:spPr>
        </p:sp>
      </p:gr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300904" y="7954185"/>
            <a:ext cx="899998" cy="899998"/>
            <a:chOff x="0" y="0"/>
            <a:chExt cx="1199998" cy="1199998"/>
          </a:xfrm>
        </p:grpSpPr>
        <p:sp>
          <p:nvSpPr>
            <p:cNvPr name="Freeform 3" id="3"/>
            <p:cNvSpPr/>
            <p:nvPr/>
          </p:nvSpPr>
          <p:spPr>
            <a:xfrm flipH="false" flipV="false" rot="0">
              <a:off x="0" y="0"/>
              <a:ext cx="1200023" cy="1200023"/>
            </a:xfrm>
            <a:custGeom>
              <a:avLst/>
              <a:gdLst/>
              <a:ahLst/>
              <a:cxnLst/>
              <a:rect r="r" b="b" t="t" l="l"/>
              <a:pathLst>
                <a:path h="1200023" w="1200023">
                  <a:moveTo>
                    <a:pt x="0" y="599948"/>
                  </a:moveTo>
                  <a:cubicBezTo>
                    <a:pt x="0" y="268605"/>
                    <a:pt x="268605" y="0"/>
                    <a:pt x="599948" y="0"/>
                  </a:cubicBezTo>
                  <a:cubicBezTo>
                    <a:pt x="931291" y="0"/>
                    <a:pt x="1200023" y="268605"/>
                    <a:pt x="1200023" y="599948"/>
                  </a:cubicBezTo>
                  <a:cubicBezTo>
                    <a:pt x="1200023" y="931291"/>
                    <a:pt x="931418" y="1200023"/>
                    <a:pt x="599948" y="1200023"/>
                  </a:cubicBezTo>
                  <a:cubicBezTo>
                    <a:pt x="268478" y="1200023"/>
                    <a:pt x="0" y="931418"/>
                    <a:pt x="0" y="599948"/>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266892" y="8769220"/>
            <a:ext cx="1071001" cy="1089003"/>
            <a:chOff x="0" y="0"/>
            <a:chExt cx="1428001" cy="1452004"/>
          </a:xfrm>
        </p:grpSpPr>
        <p:sp>
          <p:nvSpPr>
            <p:cNvPr name="Freeform 5" id="5"/>
            <p:cNvSpPr/>
            <p:nvPr/>
          </p:nvSpPr>
          <p:spPr>
            <a:xfrm flipH="false" flipV="false" rot="0">
              <a:off x="0" y="0"/>
              <a:ext cx="1427988" cy="1452118"/>
            </a:xfrm>
            <a:custGeom>
              <a:avLst/>
              <a:gdLst/>
              <a:ahLst/>
              <a:cxnLst/>
              <a:rect r="r" b="b" t="t" l="l"/>
              <a:pathLst>
                <a:path h="1452118" w="1427988">
                  <a:moveTo>
                    <a:pt x="0" y="726059"/>
                  </a:moveTo>
                  <a:cubicBezTo>
                    <a:pt x="0" y="324993"/>
                    <a:pt x="319659" y="0"/>
                    <a:pt x="713994" y="0"/>
                  </a:cubicBezTo>
                  <a:cubicBezTo>
                    <a:pt x="1108329" y="0"/>
                    <a:pt x="1427988" y="324993"/>
                    <a:pt x="1427988" y="726059"/>
                  </a:cubicBezTo>
                  <a:cubicBezTo>
                    <a:pt x="1427988" y="1127125"/>
                    <a:pt x="1108329" y="1452118"/>
                    <a:pt x="713994" y="1452118"/>
                  </a:cubicBezTo>
                  <a:cubicBezTo>
                    <a:pt x="319659" y="1452118"/>
                    <a:pt x="0" y="1126998"/>
                    <a:pt x="0" y="726059"/>
                  </a:cubicBezTo>
                  <a:close/>
                </a:path>
              </a:pathLst>
            </a:custGeom>
            <a:solidFill>
              <a:srgbClr val="8DC63F"/>
            </a:solidFill>
          </p:spPr>
        </p:sp>
      </p:grpSp>
      <p:grpSp>
        <p:nvGrpSpPr>
          <p:cNvPr name="Group 6" id="6"/>
          <p:cNvGrpSpPr/>
          <p:nvPr/>
        </p:nvGrpSpPr>
        <p:grpSpPr>
          <a:xfrm rot="5400000">
            <a:off x="-1106748" y="9165574"/>
            <a:ext cx="2167804" cy="2167804"/>
            <a:chOff x="0" y="0"/>
            <a:chExt cx="2890406" cy="2890406"/>
          </a:xfrm>
        </p:grpSpPr>
        <p:sp>
          <p:nvSpPr>
            <p:cNvPr name="Freeform 7" id="7"/>
            <p:cNvSpPr/>
            <p:nvPr/>
          </p:nvSpPr>
          <p:spPr>
            <a:xfrm flipH="false" flipV="false" rot="0">
              <a:off x="0" y="0"/>
              <a:ext cx="2890520" cy="2890520"/>
            </a:xfrm>
            <a:custGeom>
              <a:avLst/>
              <a:gdLst/>
              <a:ahLst/>
              <a:cxnLst/>
              <a:rect r="r" b="b" t="t" l="l"/>
              <a:pathLst>
                <a:path h="2890520" w="2890520">
                  <a:moveTo>
                    <a:pt x="0" y="1445260"/>
                  </a:moveTo>
                  <a:cubicBezTo>
                    <a:pt x="0" y="647065"/>
                    <a:pt x="647065" y="0"/>
                    <a:pt x="1445260" y="0"/>
                  </a:cubicBezTo>
                  <a:cubicBezTo>
                    <a:pt x="2243455" y="0"/>
                    <a:pt x="2890520" y="647065"/>
                    <a:pt x="2890520" y="1445260"/>
                  </a:cubicBezTo>
                  <a:cubicBezTo>
                    <a:pt x="2890520" y="2243455"/>
                    <a:pt x="2243455" y="2890520"/>
                    <a:pt x="1445260" y="2890520"/>
                  </a:cubicBezTo>
                  <a:cubicBezTo>
                    <a:pt x="647065" y="2890520"/>
                    <a:pt x="0" y="2243328"/>
                    <a:pt x="0" y="1445260"/>
                  </a:cubicBezTo>
                  <a:close/>
                </a:path>
              </a:pathLst>
            </a:custGeom>
            <a:blipFill>
              <a:blip r:embed="rId3">
                <a:alphaModFix amt="0"/>
              </a:blip>
              <a:stretch>
                <a:fillRect l="-78300" t="0" r="-78296" b="3"/>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3" id="13"/>
          <p:cNvSpPr txBox="true"/>
          <p:nvPr/>
        </p:nvSpPr>
        <p:spPr>
          <a:xfrm rot="0">
            <a:off x="2353770" y="696201"/>
            <a:ext cx="14701352" cy="1651121"/>
          </a:xfrm>
          <a:prstGeom prst="rect">
            <a:avLst/>
          </a:prstGeom>
        </p:spPr>
        <p:txBody>
          <a:bodyPr anchor="t" rtlCol="false" tIns="0" lIns="0" bIns="0" rIns="0">
            <a:spAutoFit/>
          </a:bodyPr>
          <a:lstStyle/>
          <a:p>
            <a:pPr algn="l">
              <a:lnSpc>
                <a:spcPts val="5999"/>
              </a:lnSpc>
            </a:pPr>
            <a:r>
              <a:rPr lang="en-US" b="true" sz="4999">
                <a:solidFill>
                  <a:srgbClr val="323232"/>
                </a:solidFill>
                <a:latin typeface="Calibri (MS) Bold"/>
                <a:ea typeface="Calibri (MS) Bold"/>
                <a:cs typeface="Calibri (MS) Bold"/>
                <a:sym typeface="Calibri (MS) Bold"/>
              </a:rPr>
              <a:t>RNAO’s Best Practice Guideline: People-Centred Care</a:t>
            </a:r>
          </a:p>
        </p:txBody>
      </p:sp>
      <p:sp>
        <p:nvSpPr>
          <p:cNvPr name="TextBox 14" id="14"/>
          <p:cNvSpPr txBox="true"/>
          <p:nvPr/>
        </p:nvSpPr>
        <p:spPr>
          <a:xfrm rot="0">
            <a:off x="2437924" y="2665505"/>
            <a:ext cx="10591352" cy="7073027"/>
          </a:xfrm>
          <a:prstGeom prst="rect">
            <a:avLst/>
          </a:prstGeom>
        </p:spPr>
        <p:txBody>
          <a:bodyPr anchor="t" rtlCol="false" tIns="0" lIns="0" bIns="0" rIns="0">
            <a:spAutoFit/>
          </a:bodyPr>
          <a:lstStyle/>
          <a:p>
            <a:pPr algn="l">
              <a:lnSpc>
                <a:spcPts val="4079"/>
              </a:lnSpc>
            </a:pPr>
            <a:r>
              <a:rPr lang="en-US" sz="3400">
                <a:solidFill>
                  <a:srgbClr val="6E6E6E"/>
                </a:solidFill>
                <a:latin typeface="Calibri (MS)"/>
                <a:ea typeface="Calibri (MS)"/>
                <a:cs typeface="Calibri (MS)"/>
                <a:sym typeface="Calibri (MS)"/>
              </a:rPr>
              <a:t>Provides evidence-informed recommendations, including:  </a:t>
            </a:r>
          </a:p>
          <a:p>
            <a:pPr algn="l" marL="1645920" indent="-548640" lvl="2">
              <a:lnSpc>
                <a:spcPts val="4079"/>
              </a:lnSpc>
              <a:buFont typeface="Arial"/>
              <a:buChar char="⚬"/>
            </a:pPr>
            <a:r>
              <a:rPr lang="en-US" sz="3400">
                <a:solidFill>
                  <a:srgbClr val="6E6E6E"/>
                </a:solidFill>
                <a:latin typeface="Calibri (MS)"/>
                <a:ea typeface="Calibri (MS)"/>
                <a:cs typeface="Calibri (MS)"/>
                <a:sym typeface="Calibri (MS)"/>
              </a:rPr>
              <a:t>Establish therapeutic relationships grounded in trust, respect, trauma-informed care and cultural safety</a:t>
            </a:r>
          </a:p>
          <a:p>
            <a:pPr algn="l" marL="1645920" indent="-548640" lvl="2">
              <a:lnSpc>
                <a:spcPts val="4079"/>
              </a:lnSpc>
              <a:buFont typeface="Arial"/>
              <a:buChar char="⚬"/>
            </a:pPr>
            <a:r>
              <a:rPr lang="en-US" sz="3400">
                <a:solidFill>
                  <a:srgbClr val="6E6E6E"/>
                </a:solidFill>
                <a:latin typeface="Calibri (MS)"/>
                <a:ea typeface="Calibri (MS)"/>
                <a:cs typeface="Calibri (MS)"/>
                <a:sym typeface="Calibri (MS)"/>
              </a:rPr>
              <a:t>Co-design individualized care plan that reflect a person’s values, goals, needs and preferences </a:t>
            </a:r>
          </a:p>
          <a:p>
            <a:pPr algn="l" marL="1645920" indent="-548640" lvl="2">
              <a:lnSpc>
                <a:spcPts val="4079"/>
              </a:lnSpc>
              <a:buFont typeface="Arial"/>
              <a:buChar char="⚬"/>
            </a:pPr>
            <a:r>
              <a:rPr lang="en-US" sz="3400">
                <a:solidFill>
                  <a:srgbClr val="6E6E6E"/>
                </a:solidFill>
                <a:latin typeface="Calibri (MS)"/>
                <a:ea typeface="Calibri (MS)"/>
                <a:cs typeface="Calibri (MS)"/>
                <a:sym typeface="Calibri (MS)"/>
              </a:rPr>
              <a:t>Support advance care planning by assessing readiness and facilitating discussions over time</a:t>
            </a:r>
          </a:p>
          <a:p>
            <a:pPr algn="l" marL="1645920" indent="-548640" lvl="2">
              <a:lnSpc>
                <a:spcPts val="4079"/>
              </a:lnSpc>
              <a:buFont typeface="Arial"/>
              <a:buChar char="⚬"/>
            </a:pPr>
            <a:r>
              <a:rPr lang="en-US" sz="3400">
                <a:solidFill>
                  <a:srgbClr val="6E6E6E"/>
                </a:solidFill>
                <a:latin typeface="Calibri (MS)"/>
                <a:ea typeface="Calibri (MS)"/>
                <a:cs typeface="Calibri (MS)"/>
                <a:sym typeface="Calibri (MS)"/>
              </a:rPr>
              <a:t>Tailor care environments and approaches (e.g., sensory needs) based on individual preferences and needs</a:t>
            </a:r>
          </a:p>
          <a:p>
            <a:pPr algn="l" marL="1645920" indent="-548640" lvl="2">
              <a:lnSpc>
                <a:spcPts val="4079"/>
              </a:lnSpc>
              <a:buFont typeface="Arial"/>
              <a:buChar char="⚬"/>
            </a:pPr>
            <a:r>
              <a:rPr lang="en-US" sz="3400">
                <a:solidFill>
                  <a:srgbClr val="6E6E6E"/>
                </a:solidFill>
                <a:latin typeface="Calibri (MS)"/>
                <a:ea typeface="Calibri (MS)"/>
                <a:cs typeface="Calibri (MS)"/>
                <a:sym typeface="Calibri (MS)"/>
              </a:rPr>
              <a:t>Center care on the </a:t>
            </a:r>
            <a:r>
              <a:rPr lang="en-US" b="true" sz="3400">
                <a:solidFill>
                  <a:srgbClr val="6E6E6E"/>
                </a:solidFill>
                <a:latin typeface="Calibri (MS) Bold"/>
                <a:ea typeface="Calibri (MS) Bold"/>
                <a:cs typeface="Calibri (MS) Bold"/>
                <a:sym typeface="Calibri (MS) Bold"/>
              </a:rPr>
              <a:t>whole person</a:t>
            </a:r>
          </a:p>
        </p:txBody>
      </p:sp>
      <p:sp>
        <p:nvSpPr>
          <p:cNvPr name="TextBox 15" id="15"/>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grpSp>
        <p:nvGrpSpPr>
          <p:cNvPr name="Group 16" id="16"/>
          <p:cNvGrpSpPr/>
          <p:nvPr/>
        </p:nvGrpSpPr>
        <p:grpSpPr>
          <a:xfrm rot="0">
            <a:off x="13327751" y="2714996"/>
            <a:ext cx="4503049" cy="5616150"/>
            <a:chOff x="0" y="0"/>
            <a:chExt cx="6004065" cy="7488199"/>
          </a:xfrm>
        </p:grpSpPr>
        <p:sp>
          <p:nvSpPr>
            <p:cNvPr name="Freeform 17" id="17"/>
            <p:cNvSpPr/>
            <p:nvPr/>
          </p:nvSpPr>
          <p:spPr>
            <a:xfrm flipH="false" flipV="false" rot="0">
              <a:off x="0" y="0"/>
              <a:ext cx="6004052" cy="7488174"/>
            </a:xfrm>
            <a:custGeom>
              <a:avLst/>
              <a:gdLst/>
              <a:ahLst/>
              <a:cxnLst/>
              <a:rect r="r" b="b" t="t" l="l"/>
              <a:pathLst>
                <a:path h="7488174" w="6004052">
                  <a:moveTo>
                    <a:pt x="0" y="0"/>
                  </a:moveTo>
                  <a:lnTo>
                    <a:pt x="6004052" y="0"/>
                  </a:lnTo>
                  <a:lnTo>
                    <a:pt x="6004052" y="7488174"/>
                  </a:lnTo>
                  <a:lnTo>
                    <a:pt x="0" y="7488174"/>
                  </a:lnTo>
                  <a:lnTo>
                    <a:pt x="0" y="0"/>
                  </a:lnTo>
                  <a:close/>
                </a:path>
              </a:pathLst>
            </a:custGeom>
            <a:blipFill>
              <a:blip r:embed="rId5"/>
              <a:stretch>
                <a:fillRect l="0" t="0" r="0" b="0"/>
              </a:stretch>
            </a:blipFill>
          </p:spPr>
        </p:sp>
      </p:grpSp>
      <p:sp>
        <p:nvSpPr>
          <p:cNvPr name="TextBox 18" id="18"/>
          <p:cNvSpPr txBox="true"/>
          <p:nvPr/>
        </p:nvSpPr>
        <p:spPr>
          <a:xfrm rot="0">
            <a:off x="4825022" y="9140171"/>
            <a:ext cx="9271349" cy="736502"/>
          </a:xfrm>
          <a:prstGeom prst="rect">
            <a:avLst/>
          </a:prstGeom>
        </p:spPr>
        <p:txBody>
          <a:bodyPr anchor="t" rtlCol="false" tIns="0" lIns="0" bIns="0" rIns="0">
            <a:spAutoFit/>
          </a:bodyPr>
          <a:lstStyle/>
          <a:p>
            <a:pPr algn="l">
              <a:lnSpc>
                <a:spcPts val="3840"/>
              </a:lnSpc>
            </a:pPr>
            <a:r>
              <a:rPr lang="en-US" sz="3200" u="sng">
                <a:solidFill>
                  <a:srgbClr val="8DC63F"/>
                </a:solidFill>
                <a:latin typeface="Calibri (MS)"/>
                <a:ea typeface="Calibri (MS)"/>
                <a:cs typeface="Calibri (MS)"/>
                <a:sym typeface="Calibri (MS)"/>
                <a:hlinkClick r:id="rId6" tooltip="https://rnao.ca/bpg/guidelines/people-centred-care"/>
              </a:rPr>
              <a:t>https://rnao.ca/bpg/guidelines/people-centred-care</a:t>
            </a:r>
            <a:r>
              <a:rPr lang="en-US" sz="3200">
                <a:solidFill>
                  <a:srgbClr val="000000"/>
                </a:solidFill>
                <a:latin typeface="Calibri (MS)"/>
                <a:ea typeface="Calibri (MS)"/>
                <a:cs typeface="Calibri (MS)"/>
                <a:sym typeface="Calibri (MS)"/>
              </a:rPr>
              <a:t>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 y="0"/>
            <a:ext cx="7582195" cy="10287000"/>
            <a:chOff x="0" y="0"/>
            <a:chExt cx="10109594" cy="13716000"/>
          </a:xfrm>
        </p:grpSpPr>
        <p:sp>
          <p:nvSpPr>
            <p:cNvPr name="Freeform 3" id="3"/>
            <p:cNvSpPr/>
            <p:nvPr/>
          </p:nvSpPr>
          <p:spPr>
            <a:xfrm flipH="false" flipV="false" rot="0">
              <a:off x="0" y="0"/>
              <a:ext cx="10109581" cy="13716000"/>
            </a:xfrm>
            <a:custGeom>
              <a:avLst/>
              <a:gdLst/>
              <a:ahLst/>
              <a:cxnLst/>
              <a:rect r="r" b="b" t="t" l="l"/>
              <a:pathLst>
                <a:path h="13716000" w="10109581">
                  <a:moveTo>
                    <a:pt x="0" y="0"/>
                  </a:moveTo>
                  <a:lnTo>
                    <a:pt x="10109581" y="0"/>
                  </a:lnTo>
                  <a:lnTo>
                    <a:pt x="10109581" y="13716000"/>
                  </a:lnTo>
                  <a:lnTo>
                    <a:pt x="0" y="13716000"/>
                  </a:lnTo>
                  <a:close/>
                </a:path>
              </a:pathLst>
            </a:custGeom>
            <a:solidFill>
              <a:srgbClr val="001489"/>
            </a:solidFill>
          </p:spPr>
        </p:sp>
      </p:grpSp>
      <p:sp>
        <p:nvSpPr>
          <p:cNvPr name="AutoShape 4" id="4"/>
          <p:cNvSpPr/>
          <p:nvPr/>
        </p:nvSpPr>
        <p:spPr>
          <a:xfrm rot="214560">
            <a:off x="1084155" y="4061727"/>
            <a:ext cx="814388" cy="0"/>
          </a:xfrm>
          <a:prstGeom prst="line">
            <a:avLst/>
          </a:prstGeom>
          <a:ln cap="rnd" w="19050">
            <a:solidFill>
              <a:srgbClr val="FFFFFF"/>
            </a:solidFill>
            <a:prstDash val="solid"/>
            <a:headEnd type="none" len="sm" w="sm"/>
            <a:tailEnd type="none" len="sm" w="sm"/>
          </a:ln>
        </p:spPr>
      </p:sp>
      <p:grpSp>
        <p:nvGrpSpPr>
          <p:cNvPr name="Group 5" id="5"/>
          <p:cNvGrpSpPr/>
          <p:nvPr/>
        </p:nvGrpSpPr>
        <p:grpSpPr>
          <a:xfrm rot="0">
            <a:off x="8231800" y="9721596"/>
            <a:ext cx="370799" cy="370799"/>
            <a:chOff x="0" y="0"/>
            <a:chExt cx="494398" cy="494398"/>
          </a:xfrm>
        </p:grpSpPr>
        <p:sp>
          <p:nvSpPr>
            <p:cNvPr name="Freeform 6" id="6"/>
            <p:cNvSpPr/>
            <p:nvPr/>
          </p:nvSpPr>
          <p:spPr>
            <a:xfrm flipH="false" flipV="false" rot="0">
              <a:off x="0" y="0"/>
              <a:ext cx="494411" cy="494411"/>
            </a:xfrm>
            <a:custGeom>
              <a:avLst/>
              <a:gdLst/>
              <a:ahLst/>
              <a:cxnLst/>
              <a:rect r="r" b="b" t="t" l="l"/>
              <a:pathLst>
                <a:path h="494411" w="494411">
                  <a:moveTo>
                    <a:pt x="0" y="247142"/>
                  </a:moveTo>
                  <a:cubicBezTo>
                    <a:pt x="0" y="110617"/>
                    <a:pt x="110617" y="0"/>
                    <a:pt x="247142" y="0"/>
                  </a:cubicBezTo>
                  <a:cubicBezTo>
                    <a:pt x="383667" y="0"/>
                    <a:pt x="494411" y="110617"/>
                    <a:pt x="494411" y="247142"/>
                  </a:cubicBezTo>
                  <a:cubicBezTo>
                    <a:pt x="494411" y="383667"/>
                    <a:pt x="383667" y="494411"/>
                    <a:pt x="247142" y="494411"/>
                  </a:cubicBezTo>
                  <a:cubicBezTo>
                    <a:pt x="110617" y="494411"/>
                    <a:pt x="0" y="383667"/>
                    <a:pt x="0" y="247142"/>
                  </a:cubicBezTo>
                  <a:close/>
                </a:path>
              </a:pathLst>
            </a:custGeom>
            <a:blipFill>
              <a:blip r:embed="rId3">
                <a:alphaModFix amt="0"/>
              </a:blip>
              <a:stretch>
                <a:fillRect l="-78301" t="0" r="-78298" b="2"/>
              </a:stretch>
            </a:blipFill>
            <a:ln w="76200" cap="sq">
              <a:solidFill>
                <a:srgbClr val="FFC425"/>
              </a:solidFill>
              <a:prstDash val="solid"/>
              <a:miter/>
            </a:ln>
          </p:spPr>
        </p:sp>
      </p:grpSp>
      <p:grpSp>
        <p:nvGrpSpPr>
          <p:cNvPr name="Group 7" id="7"/>
          <p:cNvGrpSpPr/>
          <p:nvPr/>
        </p:nvGrpSpPr>
        <p:grpSpPr>
          <a:xfrm rot="0">
            <a:off x="8564489" y="9278245"/>
            <a:ext cx="421796" cy="428996"/>
            <a:chOff x="0" y="0"/>
            <a:chExt cx="562394" cy="571995"/>
          </a:xfrm>
        </p:grpSpPr>
        <p:sp>
          <p:nvSpPr>
            <p:cNvPr name="Freeform 8" id="8"/>
            <p:cNvSpPr/>
            <p:nvPr/>
          </p:nvSpPr>
          <p:spPr>
            <a:xfrm flipH="false" flipV="false" rot="0">
              <a:off x="0" y="0"/>
              <a:ext cx="562356" cy="572008"/>
            </a:xfrm>
            <a:custGeom>
              <a:avLst/>
              <a:gdLst/>
              <a:ahLst/>
              <a:cxnLst/>
              <a:rect r="r" b="b" t="t" l="l"/>
              <a:pathLst>
                <a:path h="572008" w="562356">
                  <a:moveTo>
                    <a:pt x="0" y="286004"/>
                  </a:moveTo>
                  <a:cubicBezTo>
                    <a:pt x="0" y="128016"/>
                    <a:pt x="125857" y="0"/>
                    <a:pt x="281178" y="0"/>
                  </a:cubicBezTo>
                  <a:cubicBezTo>
                    <a:pt x="436499" y="0"/>
                    <a:pt x="562356" y="128016"/>
                    <a:pt x="562356" y="286004"/>
                  </a:cubicBezTo>
                  <a:cubicBezTo>
                    <a:pt x="562356" y="443992"/>
                    <a:pt x="436499" y="572008"/>
                    <a:pt x="281178" y="572008"/>
                  </a:cubicBezTo>
                  <a:cubicBezTo>
                    <a:pt x="125857" y="572008"/>
                    <a:pt x="0" y="443992"/>
                    <a:pt x="0" y="286004"/>
                  </a:cubicBezTo>
                  <a:close/>
                </a:path>
              </a:pathLst>
            </a:custGeom>
            <a:solidFill>
              <a:srgbClr val="8DC63F"/>
            </a:solidFill>
          </p:spPr>
        </p:sp>
      </p:grpSp>
      <p:grpSp>
        <p:nvGrpSpPr>
          <p:cNvPr name="Group 9" id="9"/>
          <p:cNvGrpSpPr/>
          <p:nvPr/>
        </p:nvGrpSpPr>
        <p:grpSpPr>
          <a:xfrm rot="0">
            <a:off x="8685905" y="9753600"/>
            <a:ext cx="916200" cy="916200"/>
            <a:chOff x="0" y="0"/>
            <a:chExt cx="1221600" cy="1221600"/>
          </a:xfrm>
        </p:grpSpPr>
        <p:sp>
          <p:nvSpPr>
            <p:cNvPr name="Freeform 10" id="10"/>
            <p:cNvSpPr/>
            <p:nvPr/>
          </p:nvSpPr>
          <p:spPr>
            <a:xfrm flipH="false" flipV="false" rot="0">
              <a:off x="0" y="0"/>
              <a:ext cx="1221613" cy="1221613"/>
            </a:xfrm>
            <a:custGeom>
              <a:avLst/>
              <a:gdLst/>
              <a:ahLst/>
              <a:cxnLst/>
              <a:rect r="r" b="b" t="t" l="l"/>
              <a:pathLst>
                <a:path h="1221613" w="1221613">
                  <a:moveTo>
                    <a:pt x="0" y="610743"/>
                  </a:moveTo>
                  <a:cubicBezTo>
                    <a:pt x="0" y="273431"/>
                    <a:pt x="273431" y="0"/>
                    <a:pt x="610743" y="0"/>
                  </a:cubicBezTo>
                  <a:cubicBezTo>
                    <a:pt x="948055" y="0"/>
                    <a:pt x="1221613" y="273431"/>
                    <a:pt x="1221613" y="610743"/>
                  </a:cubicBezTo>
                  <a:cubicBezTo>
                    <a:pt x="1221613" y="948055"/>
                    <a:pt x="948182" y="1221613"/>
                    <a:pt x="610743" y="1221613"/>
                  </a:cubicBezTo>
                  <a:cubicBezTo>
                    <a:pt x="273304" y="1221613"/>
                    <a:pt x="0" y="948182"/>
                    <a:pt x="0" y="610743"/>
                  </a:cubicBezTo>
                  <a:close/>
                </a:path>
              </a:pathLst>
            </a:custGeom>
            <a:blipFill>
              <a:blip r:embed="rId3">
                <a:alphaModFix amt="0"/>
              </a:blip>
              <a:stretch>
                <a:fillRect l="-78302" t="0" r="-78301" b="1"/>
              </a:stretch>
            </a:blipFill>
            <a:ln w="152400" cap="sq">
              <a:solidFill>
                <a:srgbClr val="F68A33"/>
              </a:solidFill>
              <a:prstDash val="solid"/>
              <a:miter/>
            </a:ln>
          </p:spPr>
        </p:sp>
      </p:grpSp>
      <p:grpSp>
        <p:nvGrpSpPr>
          <p:cNvPr name="Group 11" id="11"/>
          <p:cNvGrpSpPr/>
          <p:nvPr/>
        </p:nvGrpSpPr>
        <p:grpSpPr>
          <a:xfrm rot="-5400000">
            <a:off x="17566691" y="6976300"/>
            <a:ext cx="1047598" cy="4049401"/>
            <a:chOff x="0" y="0"/>
            <a:chExt cx="1396797" cy="5399202"/>
          </a:xfrm>
        </p:grpSpPr>
        <p:sp>
          <p:nvSpPr>
            <p:cNvPr name="Freeform 12" id="12"/>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3" id="13"/>
          <p:cNvGrpSpPr/>
          <p:nvPr/>
        </p:nvGrpSpPr>
        <p:grpSpPr>
          <a:xfrm rot="0">
            <a:off x="16221732" y="8607371"/>
            <a:ext cx="804177" cy="787203"/>
            <a:chOff x="0" y="0"/>
            <a:chExt cx="1072236" cy="1049604"/>
          </a:xfrm>
        </p:grpSpPr>
        <p:sp>
          <p:nvSpPr>
            <p:cNvPr name="Freeform 14" id="14"/>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26" b="4"/>
              </a:stretch>
            </a:blipFill>
          </p:spPr>
        </p:sp>
      </p:grpSp>
      <p:sp>
        <p:nvSpPr>
          <p:cNvPr name="TextBox 15" id="15"/>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grpSp>
        <p:nvGrpSpPr>
          <p:cNvPr name="Group 16" id="16"/>
          <p:cNvGrpSpPr/>
          <p:nvPr/>
        </p:nvGrpSpPr>
        <p:grpSpPr>
          <a:xfrm rot="0">
            <a:off x="682000" y="3523698"/>
            <a:ext cx="1761601" cy="965997"/>
            <a:chOff x="0" y="0"/>
            <a:chExt cx="2348802" cy="1287996"/>
          </a:xfrm>
        </p:grpSpPr>
        <p:sp>
          <p:nvSpPr>
            <p:cNvPr name="Freeform 17" id="17"/>
            <p:cNvSpPr/>
            <p:nvPr/>
          </p:nvSpPr>
          <p:spPr>
            <a:xfrm flipH="false" flipV="false" rot="0">
              <a:off x="0" y="0"/>
              <a:ext cx="2348738" cy="1288034"/>
            </a:xfrm>
            <a:custGeom>
              <a:avLst/>
              <a:gdLst/>
              <a:ahLst/>
              <a:cxnLst/>
              <a:rect r="r" b="b" t="t" l="l"/>
              <a:pathLst>
                <a:path h="1288034" w="2348738">
                  <a:moveTo>
                    <a:pt x="0" y="0"/>
                  </a:moveTo>
                  <a:lnTo>
                    <a:pt x="2348738" y="0"/>
                  </a:lnTo>
                  <a:lnTo>
                    <a:pt x="2348738" y="1288034"/>
                  </a:lnTo>
                  <a:lnTo>
                    <a:pt x="0" y="1288034"/>
                  </a:lnTo>
                  <a:close/>
                </a:path>
              </a:pathLst>
            </a:custGeom>
            <a:solidFill>
              <a:srgbClr val="001489"/>
            </a:solidFill>
          </p:spPr>
        </p:sp>
      </p:grpSp>
      <p:grpSp>
        <p:nvGrpSpPr>
          <p:cNvPr name="Group 18" id="18"/>
          <p:cNvGrpSpPr/>
          <p:nvPr/>
        </p:nvGrpSpPr>
        <p:grpSpPr>
          <a:xfrm rot="0">
            <a:off x="455505" y="816854"/>
            <a:ext cx="6844798" cy="2552405"/>
            <a:chOff x="0" y="0"/>
            <a:chExt cx="9126398" cy="3403206"/>
          </a:xfrm>
        </p:grpSpPr>
        <p:sp>
          <p:nvSpPr>
            <p:cNvPr name="Freeform 19" id="19"/>
            <p:cNvSpPr/>
            <p:nvPr/>
          </p:nvSpPr>
          <p:spPr>
            <a:xfrm flipH="false" flipV="false" rot="0">
              <a:off x="0" y="0"/>
              <a:ext cx="9126400" cy="3403200"/>
            </a:xfrm>
            <a:custGeom>
              <a:avLst/>
              <a:gdLst/>
              <a:ahLst/>
              <a:cxnLst/>
              <a:rect r="r" b="b" t="t" l="l"/>
              <a:pathLst>
                <a:path h="3403200" w="9126400">
                  <a:moveTo>
                    <a:pt x="0" y="0"/>
                  </a:moveTo>
                  <a:lnTo>
                    <a:pt x="9126400" y="0"/>
                  </a:lnTo>
                  <a:lnTo>
                    <a:pt x="9126400" y="3403200"/>
                  </a:lnTo>
                  <a:lnTo>
                    <a:pt x="0" y="3403200"/>
                  </a:lnTo>
                  <a:close/>
                </a:path>
              </a:pathLst>
            </a:custGeom>
            <a:blipFill>
              <a:blip r:embed="rId3">
                <a:alphaModFix amt="0"/>
              </a:blip>
              <a:stretch>
                <a:fillRect l="0" t="-2253" r="0" b="-2253"/>
              </a:stretch>
            </a:blipFill>
          </p:spPr>
        </p:sp>
        <p:sp>
          <p:nvSpPr>
            <p:cNvPr name="TextBox 20" id="20"/>
            <p:cNvSpPr txBox="true"/>
            <p:nvPr/>
          </p:nvSpPr>
          <p:spPr>
            <a:xfrm>
              <a:off x="0" y="-85725"/>
              <a:ext cx="9126398" cy="3488931"/>
            </a:xfrm>
            <a:prstGeom prst="rect">
              <a:avLst/>
            </a:prstGeom>
          </p:spPr>
          <p:txBody>
            <a:bodyPr anchor="ctr" rtlCol="false" tIns="0" lIns="0" bIns="0" rIns="0"/>
            <a:lstStyle/>
            <a:p>
              <a:pPr algn="ctr">
                <a:lnSpc>
                  <a:spcPts val="5759"/>
                </a:lnSpc>
              </a:pPr>
              <a:r>
                <a:rPr lang="en-US" b="true" sz="4800">
                  <a:solidFill>
                    <a:srgbClr val="FFFFFF"/>
                  </a:solidFill>
                  <a:latin typeface="Calibri (MS) Bold"/>
                  <a:ea typeface="Calibri (MS) Bold"/>
                  <a:cs typeface="Calibri (MS) Bold"/>
                  <a:sym typeface="Calibri (MS) Bold"/>
                </a:rPr>
                <a:t>Community of Practice for </a:t>
              </a:r>
            </a:p>
            <a:p>
              <a:pPr algn="ctr">
                <a:lnSpc>
                  <a:spcPts val="5759"/>
                </a:lnSpc>
              </a:pPr>
              <a:r>
                <a:rPr lang="en-US" b="true" sz="4800">
                  <a:solidFill>
                    <a:srgbClr val="FFFFFF"/>
                  </a:solidFill>
                  <a:latin typeface="Calibri (MS) Bold"/>
                  <a:ea typeface="Calibri (MS) Bold"/>
                  <a:cs typeface="Calibri (MS) Bold"/>
                  <a:sym typeface="Calibri (MS) Bold"/>
                </a:rPr>
                <a:t>LTC homes</a:t>
              </a:r>
            </a:p>
          </p:txBody>
        </p:sp>
      </p:grpSp>
      <p:sp>
        <p:nvSpPr>
          <p:cNvPr name="TextBox 21" id="21"/>
          <p:cNvSpPr txBox="true"/>
          <p:nvPr/>
        </p:nvSpPr>
        <p:spPr>
          <a:xfrm rot="0">
            <a:off x="773420" y="3791950"/>
            <a:ext cx="6208947" cy="4724029"/>
          </a:xfrm>
          <a:prstGeom prst="rect">
            <a:avLst/>
          </a:prstGeom>
        </p:spPr>
        <p:txBody>
          <a:bodyPr anchor="t" rtlCol="false" tIns="0" lIns="0" bIns="0" rIns="0">
            <a:spAutoFit/>
          </a:bodyPr>
          <a:lstStyle/>
          <a:p>
            <a:pPr algn="l" marL="1097280" indent="-548640" lvl="1">
              <a:lnSpc>
                <a:spcPts val="4320"/>
              </a:lnSpc>
              <a:buFont typeface="Arial"/>
              <a:buChar char="•"/>
            </a:pPr>
            <a:r>
              <a:rPr lang="en-US" sz="3600">
                <a:solidFill>
                  <a:srgbClr val="FFFFFF"/>
                </a:solidFill>
                <a:latin typeface="Calibri (MS)"/>
                <a:ea typeface="Calibri (MS)"/>
                <a:cs typeface="Calibri (MS)"/>
                <a:sym typeface="Calibri (MS)"/>
              </a:rPr>
              <a:t>Began in Champlain Region in 2019</a:t>
            </a:r>
          </a:p>
          <a:p>
            <a:pPr algn="l" marL="1097280" indent="-548640" lvl="1">
              <a:lnSpc>
                <a:spcPts val="4320"/>
              </a:lnSpc>
              <a:buFont typeface="Arial"/>
              <a:buChar char="•"/>
            </a:pPr>
            <a:r>
              <a:rPr lang="en-US" sz="3600">
                <a:solidFill>
                  <a:srgbClr val="FFFFFF"/>
                </a:solidFill>
                <a:latin typeface="Calibri (MS)"/>
                <a:ea typeface="Calibri (MS)"/>
                <a:cs typeface="Calibri (MS)"/>
                <a:sym typeface="Calibri (MS)"/>
              </a:rPr>
              <a:t>Launching to a provincial audience in June!</a:t>
            </a:r>
          </a:p>
          <a:p>
            <a:pPr algn="l" marL="1097280" indent="-548640" lvl="1">
              <a:lnSpc>
                <a:spcPts val="4320"/>
              </a:lnSpc>
              <a:buFont typeface="Arial"/>
              <a:buChar char="•"/>
            </a:pPr>
            <a:r>
              <a:rPr lang="en-US" sz="3600">
                <a:solidFill>
                  <a:srgbClr val="FFFFFF"/>
                </a:solidFill>
                <a:latin typeface="Calibri (MS)"/>
                <a:ea typeface="Calibri (MS)"/>
                <a:cs typeface="Calibri (MS)"/>
                <a:sym typeface="Calibri (MS)"/>
              </a:rPr>
              <a:t>Virtual sessions to support peer learning between LTC home leaders and team members</a:t>
            </a:r>
          </a:p>
        </p:txBody>
      </p:sp>
      <p:sp>
        <p:nvSpPr>
          <p:cNvPr name="TextBox 22" id="22"/>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grpSp>
        <p:nvGrpSpPr>
          <p:cNvPr name="Group 23" id="23"/>
          <p:cNvGrpSpPr/>
          <p:nvPr/>
        </p:nvGrpSpPr>
        <p:grpSpPr>
          <a:xfrm rot="0">
            <a:off x="8148647" y="571500"/>
            <a:ext cx="9353398" cy="5185286"/>
            <a:chOff x="0" y="0"/>
            <a:chExt cx="12471197" cy="6913715"/>
          </a:xfrm>
        </p:grpSpPr>
        <p:sp>
          <p:nvSpPr>
            <p:cNvPr name="Freeform 24" id="24"/>
            <p:cNvSpPr/>
            <p:nvPr/>
          </p:nvSpPr>
          <p:spPr>
            <a:xfrm flipH="false" flipV="false" rot="0">
              <a:off x="0" y="0"/>
              <a:ext cx="12471146" cy="6913753"/>
            </a:xfrm>
            <a:custGeom>
              <a:avLst/>
              <a:gdLst/>
              <a:ahLst/>
              <a:cxnLst/>
              <a:rect r="r" b="b" t="t" l="l"/>
              <a:pathLst>
                <a:path h="6913753" w="12471146">
                  <a:moveTo>
                    <a:pt x="0" y="0"/>
                  </a:moveTo>
                  <a:lnTo>
                    <a:pt x="12471146" y="0"/>
                  </a:lnTo>
                  <a:lnTo>
                    <a:pt x="12471146" y="6913753"/>
                  </a:lnTo>
                  <a:lnTo>
                    <a:pt x="0" y="6913753"/>
                  </a:lnTo>
                  <a:lnTo>
                    <a:pt x="0" y="0"/>
                  </a:lnTo>
                  <a:close/>
                </a:path>
              </a:pathLst>
            </a:custGeom>
            <a:blipFill>
              <a:blip r:embed="rId5"/>
              <a:stretch>
                <a:fillRect l="0" t="0" r="0" b="-1465"/>
              </a:stretch>
            </a:blipFill>
          </p:spPr>
        </p:sp>
      </p:grpSp>
      <p:sp>
        <p:nvSpPr>
          <p:cNvPr name="TextBox 25" id="25"/>
          <p:cNvSpPr txBox="true"/>
          <p:nvPr/>
        </p:nvSpPr>
        <p:spPr>
          <a:xfrm rot="0">
            <a:off x="8240078" y="6014247"/>
            <a:ext cx="9170546" cy="736502"/>
          </a:xfrm>
          <a:prstGeom prst="rect">
            <a:avLst/>
          </a:prstGeom>
        </p:spPr>
        <p:txBody>
          <a:bodyPr anchor="t" rtlCol="false" tIns="0" lIns="0" bIns="0" rIns="0">
            <a:spAutoFit/>
          </a:bodyPr>
          <a:lstStyle/>
          <a:p>
            <a:pPr algn="l">
              <a:lnSpc>
                <a:spcPts val="3840"/>
              </a:lnSpc>
            </a:pPr>
            <a:r>
              <a:rPr lang="en-US" sz="3200">
                <a:solidFill>
                  <a:srgbClr val="000000"/>
                </a:solidFill>
                <a:latin typeface="Calibri (MS)"/>
                <a:ea typeface="Calibri (MS)"/>
                <a:cs typeface="Calibri (MS)"/>
                <a:sym typeface="Calibri (MS)"/>
              </a:rPr>
              <a:t>Learn more: </a:t>
            </a:r>
            <a:r>
              <a:rPr lang="en-US" b="true" sz="3200" u="sng">
                <a:solidFill>
                  <a:srgbClr val="8DC63F"/>
                </a:solidFill>
                <a:latin typeface="Calibri (MS) Bold"/>
                <a:ea typeface="Calibri (MS) Bold"/>
                <a:cs typeface="Calibri (MS) Bold"/>
                <a:sym typeface="Calibri (MS) Bold"/>
                <a:hlinkClick r:id="rId6" tooltip="https://clri-ltc.ca/resource/pcc-ltc-cop/"/>
              </a:rPr>
              <a:t>https://clri-ltc.ca/resource/pcc-ltc-cop/</a:t>
            </a:r>
            <a:r>
              <a:rPr lang="en-US" b="true" sz="3200">
                <a:solidFill>
                  <a:srgbClr val="000000"/>
                </a:solidFill>
                <a:latin typeface="Calibri (MS) Bold"/>
                <a:ea typeface="Calibri (MS) Bold"/>
                <a:cs typeface="Calibri (MS) Bold"/>
                <a:sym typeface="Calibri (MS) Bold"/>
              </a:rPr>
              <a:t> </a:t>
            </a:r>
          </a:p>
        </p:txBody>
      </p:sp>
      <p:grpSp>
        <p:nvGrpSpPr>
          <p:cNvPr name="Group 26" id="26"/>
          <p:cNvGrpSpPr/>
          <p:nvPr/>
        </p:nvGrpSpPr>
        <p:grpSpPr>
          <a:xfrm rot="0">
            <a:off x="11563941" y="6842198"/>
            <a:ext cx="2522811" cy="2552405"/>
            <a:chOff x="0" y="0"/>
            <a:chExt cx="3363747" cy="3403206"/>
          </a:xfrm>
        </p:grpSpPr>
        <p:sp>
          <p:nvSpPr>
            <p:cNvPr name="Freeform 27" id="27"/>
            <p:cNvSpPr/>
            <p:nvPr/>
          </p:nvSpPr>
          <p:spPr>
            <a:xfrm flipH="false" flipV="false" rot="0">
              <a:off x="0" y="0"/>
              <a:ext cx="3363722" cy="3403219"/>
            </a:xfrm>
            <a:custGeom>
              <a:avLst/>
              <a:gdLst/>
              <a:ahLst/>
              <a:cxnLst/>
              <a:rect r="r" b="b" t="t" l="l"/>
              <a:pathLst>
                <a:path h="3403219" w="3363722">
                  <a:moveTo>
                    <a:pt x="0" y="0"/>
                  </a:moveTo>
                  <a:lnTo>
                    <a:pt x="3363722" y="0"/>
                  </a:lnTo>
                  <a:lnTo>
                    <a:pt x="3363722" y="3403219"/>
                  </a:lnTo>
                  <a:lnTo>
                    <a:pt x="0" y="3403219"/>
                  </a:lnTo>
                  <a:lnTo>
                    <a:pt x="0" y="0"/>
                  </a:lnTo>
                  <a:close/>
                </a:path>
              </a:pathLst>
            </a:custGeom>
            <a:blipFill>
              <a:blip r:embed="rId7"/>
              <a:stretch>
                <a:fillRect l="-7179" t="-6770" r="-6641" b="-5729"/>
              </a:stretch>
            </a:blipFill>
          </p:spPr>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4410" y="9534535"/>
            <a:ext cx="1555804" cy="547802"/>
            <a:chOff x="0" y="0"/>
            <a:chExt cx="2074405" cy="730402"/>
          </a:xfrm>
        </p:grpSpPr>
        <p:sp>
          <p:nvSpPr>
            <p:cNvPr name="Freeform 3" id="3"/>
            <p:cNvSpPr/>
            <p:nvPr/>
          </p:nvSpPr>
          <p:spPr>
            <a:xfrm flipH="false" flipV="false" rot="0">
              <a:off x="0" y="0"/>
              <a:ext cx="2074400" cy="730400"/>
            </a:xfrm>
            <a:custGeom>
              <a:avLst/>
              <a:gdLst/>
              <a:ahLst/>
              <a:cxnLst/>
              <a:rect r="r" b="b" t="t" l="l"/>
              <a:pathLst>
                <a:path h="730400" w="2074400">
                  <a:moveTo>
                    <a:pt x="0" y="0"/>
                  </a:moveTo>
                  <a:lnTo>
                    <a:pt x="2074400" y="0"/>
                  </a:lnTo>
                  <a:lnTo>
                    <a:pt x="2074400" y="730400"/>
                  </a:lnTo>
                  <a:lnTo>
                    <a:pt x="0" y="730400"/>
                  </a:lnTo>
                  <a:close/>
                </a:path>
              </a:pathLst>
            </a:custGeom>
            <a:blipFill>
              <a:blip r:embed="rId3">
                <a:alphaModFix amt="0"/>
              </a:blip>
              <a:stretch>
                <a:fillRect l="0" t="-5339" r="0" b="-5339"/>
              </a:stretch>
            </a:blipFill>
          </p:spPr>
        </p:sp>
        <p:sp>
          <p:nvSpPr>
            <p:cNvPr name="TextBox 4" id="4"/>
            <p:cNvSpPr txBox="true"/>
            <p:nvPr/>
          </p:nvSpPr>
          <p:spPr>
            <a:xfrm>
              <a:off x="0" y="-38100"/>
              <a:ext cx="2074405" cy="768502"/>
            </a:xfrm>
            <a:prstGeom prst="rect">
              <a:avLst/>
            </a:prstGeom>
          </p:spPr>
          <p:txBody>
            <a:bodyPr anchor="ctr" rtlCol="false" tIns="0" lIns="0" bIns="0" rIns="0"/>
            <a:lstStyle/>
            <a:p>
              <a:pPr algn="l">
                <a:lnSpc>
                  <a:spcPts val="2160"/>
                </a:lnSpc>
              </a:pPr>
              <a:r>
                <a:rPr lang="en-US" sz="1800">
                  <a:solidFill>
                    <a:srgbClr val="6E6F72"/>
                  </a:solidFill>
                  <a:latin typeface="Calibri (MS)"/>
                  <a:ea typeface="Calibri (MS)"/>
                  <a:cs typeface="Calibri (MS)"/>
                  <a:sym typeface="Calibri (MS)"/>
                </a:rPr>
                <a:t>‹#›</a:t>
              </a:r>
            </a:p>
          </p:txBody>
        </p:sp>
      </p:grpSp>
      <p:sp>
        <p:nvSpPr>
          <p:cNvPr name="TextBox 5" id="5"/>
          <p:cNvSpPr txBox="true"/>
          <p:nvPr/>
        </p:nvSpPr>
        <p:spPr>
          <a:xfrm rot="0">
            <a:off x="1419558" y="9609172"/>
            <a:ext cx="5397246" cy="384753"/>
          </a:xfrm>
          <a:prstGeom prst="rect">
            <a:avLst/>
          </a:prstGeom>
        </p:spPr>
        <p:txBody>
          <a:bodyPr anchor="t" rtlCol="false" tIns="0" lIns="0" bIns="0" rIns="0">
            <a:spAutoFit/>
          </a:bodyPr>
          <a:lstStyle/>
          <a:p>
            <a:pPr algn="l">
              <a:lnSpc>
                <a:spcPts val="2160"/>
              </a:lnSpc>
            </a:pPr>
            <a:r>
              <a:rPr lang="en-US" sz="1800">
                <a:solidFill>
                  <a:srgbClr val="7CBF30"/>
                </a:solidFill>
                <a:latin typeface="Calibri (MS)"/>
                <a:ea typeface="Calibri (MS)"/>
                <a:cs typeface="Calibri (MS)"/>
                <a:sym typeface="Calibri (MS)"/>
              </a:rPr>
              <a:t>|</a:t>
            </a:r>
            <a:r>
              <a:rPr lang="en-US" sz="1800">
                <a:solidFill>
                  <a:srgbClr val="6E6F72"/>
                </a:solidFill>
                <a:latin typeface="Calibri (MS)"/>
                <a:ea typeface="Calibri (MS)"/>
                <a:cs typeface="Calibri (MS)"/>
                <a:sym typeface="Calibri (MS)"/>
              </a:rPr>
              <a:t>  CLRI-LTC.CA</a:t>
            </a:r>
          </a:p>
        </p:txBody>
      </p:sp>
      <p:grpSp>
        <p:nvGrpSpPr>
          <p:cNvPr name="Group 6" id="6"/>
          <p:cNvGrpSpPr/>
          <p:nvPr/>
        </p:nvGrpSpPr>
        <p:grpSpPr>
          <a:xfrm rot="0">
            <a:off x="-10478" y="-62008"/>
            <a:ext cx="18288000" cy="342900"/>
            <a:chOff x="0" y="0"/>
            <a:chExt cx="24384000" cy="457200"/>
          </a:xfrm>
        </p:grpSpPr>
        <p:sp>
          <p:nvSpPr>
            <p:cNvPr name="Freeform 7" id="7" descr="Header_Grey.jpg"/>
            <p:cNvSpPr/>
            <p:nvPr/>
          </p:nvSpPr>
          <p:spPr>
            <a:xfrm flipH="false" flipV="false" rot="0">
              <a:off x="0" y="0"/>
              <a:ext cx="24384000" cy="457200"/>
            </a:xfrm>
            <a:custGeom>
              <a:avLst/>
              <a:gdLst/>
              <a:ahLst/>
              <a:cxnLst/>
              <a:rect r="r" b="b" t="t" l="l"/>
              <a:pathLst>
                <a:path h="457200" w="24384000">
                  <a:moveTo>
                    <a:pt x="0" y="0"/>
                  </a:moveTo>
                  <a:lnTo>
                    <a:pt x="24384000" y="0"/>
                  </a:lnTo>
                  <a:lnTo>
                    <a:pt x="24384000" y="457200"/>
                  </a:lnTo>
                  <a:lnTo>
                    <a:pt x="0" y="457200"/>
                  </a:lnTo>
                  <a:lnTo>
                    <a:pt x="0" y="0"/>
                  </a:lnTo>
                  <a:close/>
                </a:path>
              </a:pathLst>
            </a:custGeom>
            <a:blipFill>
              <a:blip r:embed="rId4"/>
              <a:stretch>
                <a:fillRect l="0" t="0" r="0" b="-134666"/>
              </a:stretch>
            </a:blipFill>
          </p:spPr>
        </p:sp>
      </p:grpSp>
      <p:grpSp>
        <p:nvGrpSpPr>
          <p:cNvPr name="Group 8" id="8"/>
          <p:cNvGrpSpPr/>
          <p:nvPr/>
        </p:nvGrpSpPr>
        <p:grpSpPr>
          <a:xfrm rot="0">
            <a:off x="-9525" y="-97155"/>
            <a:ext cx="18307050" cy="10393680"/>
            <a:chOff x="0" y="0"/>
            <a:chExt cx="24409400" cy="13858240"/>
          </a:xfrm>
        </p:grpSpPr>
        <p:sp>
          <p:nvSpPr>
            <p:cNvPr name="Freeform 9" id="9"/>
            <p:cNvSpPr/>
            <p:nvPr/>
          </p:nvSpPr>
          <p:spPr>
            <a:xfrm flipH="false" flipV="false" rot="0">
              <a:off x="0" y="0"/>
              <a:ext cx="24409400" cy="13858239"/>
            </a:xfrm>
            <a:custGeom>
              <a:avLst/>
              <a:gdLst/>
              <a:ahLst/>
              <a:cxnLst/>
              <a:rect r="r" b="b" t="t" l="l"/>
              <a:pathLst>
                <a:path h="13858239" w="24409400">
                  <a:moveTo>
                    <a:pt x="0" y="0"/>
                  </a:moveTo>
                  <a:lnTo>
                    <a:pt x="24409400" y="0"/>
                  </a:lnTo>
                  <a:lnTo>
                    <a:pt x="24409400" y="13858239"/>
                  </a:lnTo>
                  <a:lnTo>
                    <a:pt x="0" y="13858239"/>
                  </a:lnTo>
                  <a:lnTo>
                    <a:pt x="0" y="0"/>
                  </a:lnTo>
                  <a:close/>
                </a:path>
              </a:pathLst>
            </a:custGeom>
            <a:blipFill>
              <a:blip r:embed="rId5"/>
              <a:stretch>
                <a:fillRect l="-25249" t="-25500" r="-25780" b="-51880"/>
              </a:stretch>
            </a:blipFill>
          </p:spPr>
        </p:sp>
      </p:grpSp>
      <p:grpSp>
        <p:nvGrpSpPr>
          <p:cNvPr name="Group 10" id="10"/>
          <p:cNvGrpSpPr/>
          <p:nvPr/>
        </p:nvGrpSpPr>
        <p:grpSpPr>
          <a:xfrm rot="0">
            <a:off x="-25403" y="-131445"/>
            <a:ext cx="18288000" cy="10462203"/>
            <a:chOff x="0" y="0"/>
            <a:chExt cx="24384000" cy="13949604"/>
          </a:xfrm>
        </p:grpSpPr>
        <p:sp>
          <p:nvSpPr>
            <p:cNvPr name="Freeform 11" id="11"/>
            <p:cNvSpPr/>
            <p:nvPr/>
          </p:nvSpPr>
          <p:spPr>
            <a:xfrm flipH="false" flipV="false" rot="0">
              <a:off x="0" y="0"/>
              <a:ext cx="24384000" cy="13949553"/>
            </a:xfrm>
            <a:custGeom>
              <a:avLst/>
              <a:gdLst/>
              <a:ahLst/>
              <a:cxnLst/>
              <a:rect r="r" b="b" t="t" l="l"/>
              <a:pathLst>
                <a:path h="13949553" w="24384000">
                  <a:moveTo>
                    <a:pt x="0" y="0"/>
                  </a:moveTo>
                  <a:lnTo>
                    <a:pt x="24384000" y="0"/>
                  </a:lnTo>
                  <a:lnTo>
                    <a:pt x="24384000" y="13949553"/>
                  </a:lnTo>
                  <a:lnTo>
                    <a:pt x="0" y="13949553"/>
                  </a:lnTo>
                  <a:close/>
                </a:path>
              </a:pathLst>
            </a:custGeom>
            <a:solidFill>
              <a:srgbClr val="3F3F3F">
                <a:alpha val="27843"/>
              </a:srgbClr>
            </a:solidFill>
          </p:spPr>
        </p:sp>
      </p:grpSp>
      <p:sp>
        <p:nvSpPr>
          <p:cNvPr name="TextBox 12" id="12"/>
          <p:cNvSpPr txBox="true"/>
          <p:nvPr/>
        </p:nvSpPr>
        <p:spPr>
          <a:xfrm rot="0">
            <a:off x="643376" y="1343958"/>
            <a:ext cx="16661654" cy="8908875"/>
          </a:xfrm>
          <a:prstGeom prst="rect">
            <a:avLst/>
          </a:prstGeom>
        </p:spPr>
        <p:txBody>
          <a:bodyPr anchor="t" rtlCol="false" tIns="0" lIns="0" bIns="0" rIns="0">
            <a:spAutoFit/>
          </a:bodyPr>
          <a:lstStyle/>
          <a:p>
            <a:pPr algn="l">
              <a:lnSpc>
                <a:spcPts val="4967"/>
              </a:lnSpc>
            </a:pPr>
          </a:p>
          <a:p>
            <a:pPr algn="ctr">
              <a:lnSpc>
                <a:spcPts val="8003"/>
              </a:lnSpc>
            </a:pPr>
            <a:r>
              <a:rPr lang="en-US" sz="5800">
                <a:solidFill>
                  <a:srgbClr val="FFFFFF"/>
                </a:solidFill>
                <a:latin typeface="Calibri (MS)"/>
                <a:ea typeface="Calibri (MS)"/>
                <a:cs typeface="Calibri (MS)"/>
                <a:sym typeface="Calibri (MS)"/>
              </a:rPr>
              <a:t>“</a:t>
            </a:r>
            <a:r>
              <a:rPr lang="en-US" sz="5800" i="true">
                <a:solidFill>
                  <a:srgbClr val="FFFFFF"/>
                </a:solidFill>
                <a:latin typeface="Calibri (MS) Italics"/>
                <a:ea typeface="Calibri (MS) Italics"/>
                <a:cs typeface="Calibri (MS) Italics"/>
                <a:sym typeface="Calibri (MS) Italics"/>
              </a:rPr>
              <a:t>Healthy norms are created when a strong sense of belonging is present.  Create a feeling of belonging by integrating people of various levels of care, various levels of dementia.  When people got to know each other as human beings, they stopped focusing on different abilities.</a:t>
            </a:r>
            <a:r>
              <a:rPr lang="en-US" sz="5800">
                <a:solidFill>
                  <a:srgbClr val="FFFFFF"/>
                </a:solidFill>
                <a:latin typeface="Calibri (MS)"/>
                <a:ea typeface="Calibri (MS)"/>
                <a:cs typeface="Calibri (MS)"/>
                <a:sym typeface="Calibri (MS)"/>
              </a:rPr>
              <a:t>”   </a:t>
            </a:r>
          </a:p>
          <a:p>
            <a:pPr algn="ctr" marL="1209040" indent="-604520" lvl="1">
              <a:lnSpc>
                <a:spcPts val="6623"/>
              </a:lnSpc>
              <a:buFont typeface="Arial"/>
              <a:buChar char="•"/>
            </a:pPr>
            <a:r>
              <a:rPr lang="en-US" sz="4800">
                <a:solidFill>
                  <a:srgbClr val="FFFFFF"/>
                </a:solidFill>
                <a:latin typeface="Calibri (MS)"/>
                <a:ea typeface="Calibri (MS)"/>
                <a:cs typeface="Calibri (MS)"/>
                <a:sym typeface="Calibri (MS)"/>
              </a:rPr>
              <a:t>Jill Vitale-Aussem</a:t>
            </a:r>
          </a:p>
          <a:p>
            <a:pPr algn="l" marL="906780" indent="-453390" lvl="1">
              <a:lnSpc>
                <a:spcPts val="4967"/>
              </a:lnSpc>
            </a:pPr>
          </a:p>
          <a:p>
            <a:pPr algn="l" marL="906780" indent="-453390" lvl="1">
              <a:lnSpc>
                <a:spcPts val="4967"/>
              </a:lnSpc>
            </a:pP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4000500" y="-4000500"/>
            <a:ext cx="10287000" cy="18288000"/>
            <a:chOff x="0" y="0"/>
            <a:chExt cx="13716000" cy="24384000"/>
          </a:xfrm>
        </p:grpSpPr>
        <p:sp>
          <p:nvSpPr>
            <p:cNvPr name="Freeform 3" id="3"/>
            <p:cNvSpPr/>
            <p:nvPr/>
          </p:nvSpPr>
          <p:spPr>
            <a:xfrm flipH="false" flipV="false" rot="0">
              <a:off x="0" y="0"/>
              <a:ext cx="13716000" cy="24384000"/>
            </a:xfrm>
            <a:custGeom>
              <a:avLst/>
              <a:gdLst/>
              <a:ahLst/>
              <a:cxnLst/>
              <a:rect r="r" b="b" t="t" l="l"/>
              <a:pathLst>
                <a:path h="24384000" w="13716000">
                  <a:moveTo>
                    <a:pt x="0" y="0"/>
                  </a:moveTo>
                  <a:lnTo>
                    <a:pt x="13716000" y="0"/>
                  </a:lnTo>
                  <a:lnTo>
                    <a:pt x="13716000" y="24384000"/>
                  </a:lnTo>
                  <a:lnTo>
                    <a:pt x="0" y="24384000"/>
                  </a:lnTo>
                  <a:close/>
                </a:path>
              </a:pathLst>
            </a:custGeom>
            <a:solidFill>
              <a:srgbClr val="001489"/>
            </a:solidFill>
          </p:spPr>
        </p:sp>
      </p:grpSp>
      <p:grpSp>
        <p:nvGrpSpPr>
          <p:cNvPr name="Group 4" id="4"/>
          <p:cNvGrpSpPr/>
          <p:nvPr/>
        </p:nvGrpSpPr>
        <p:grpSpPr>
          <a:xfrm rot="-5400000">
            <a:off x="17566691" y="6976300"/>
            <a:ext cx="1047598" cy="4049401"/>
            <a:chOff x="0" y="0"/>
            <a:chExt cx="1396797" cy="5399202"/>
          </a:xfrm>
        </p:grpSpPr>
        <p:sp>
          <p:nvSpPr>
            <p:cNvPr name="Freeform 5" id="5"/>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6" id="6"/>
          <p:cNvGrpSpPr/>
          <p:nvPr/>
        </p:nvGrpSpPr>
        <p:grpSpPr>
          <a:xfrm rot="0">
            <a:off x="16221732" y="8607371"/>
            <a:ext cx="804177" cy="787203"/>
            <a:chOff x="0" y="0"/>
            <a:chExt cx="1072236" cy="1049604"/>
          </a:xfrm>
        </p:grpSpPr>
        <p:sp>
          <p:nvSpPr>
            <p:cNvPr name="Freeform 7" id="7"/>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3"/>
              <a:stretch>
                <a:fillRect l="0" t="0" r="-391436" b="2"/>
              </a:stretch>
            </a:blipFill>
          </p:spPr>
        </p:sp>
      </p:grpSp>
      <p:sp>
        <p:nvSpPr>
          <p:cNvPr name="TextBox 8" id="8"/>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FFFFFF"/>
                </a:solidFill>
                <a:latin typeface="Calibri (MS) Bold"/>
                <a:ea typeface="Calibri (MS) Bold"/>
                <a:cs typeface="Calibri (MS) Bold"/>
                <a:sym typeface="Calibri (MS) Bold"/>
              </a:rPr>
              <a:t>CLRI-LTC.CA</a:t>
            </a:r>
          </a:p>
        </p:txBody>
      </p:sp>
      <p:grpSp>
        <p:nvGrpSpPr>
          <p:cNvPr name="Group 9" id="9"/>
          <p:cNvGrpSpPr/>
          <p:nvPr/>
        </p:nvGrpSpPr>
        <p:grpSpPr>
          <a:xfrm rot="-10800000">
            <a:off x="15451569" y="298752"/>
            <a:ext cx="540001" cy="540001"/>
            <a:chOff x="0" y="0"/>
            <a:chExt cx="720001" cy="720001"/>
          </a:xfrm>
        </p:grpSpPr>
        <p:sp>
          <p:nvSpPr>
            <p:cNvPr name="Freeform 10" id="10"/>
            <p:cNvSpPr/>
            <p:nvPr/>
          </p:nvSpPr>
          <p:spPr>
            <a:xfrm flipH="false" flipV="false" rot="0">
              <a:off x="0" y="0"/>
              <a:ext cx="719963" cy="719963"/>
            </a:xfrm>
            <a:custGeom>
              <a:avLst/>
              <a:gdLst/>
              <a:ahLst/>
              <a:cxnLst/>
              <a:rect r="r" b="b" t="t" l="l"/>
              <a:pathLst>
                <a:path h="719963" w="719963">
                  <a:moveTo>
                    <a:pt x="0" y="360045"/>
                  </a:moveTo>
                  <a:cubicBezTo>
                    <a:pt x="0" y="161163"/>
                    <a:pt x="161163" y="0"/>
                    <a:pt x="360045" y="0"/>
                  </a:cubicBezTo>
                  <a:cubicBezTo>
                    <a:pt x="558927" y="0"/>
                    <a:pt x="719963" y="161163"/>
                    <a:pt x="719963" y="360045"/>
                  </a:cubicBezTo>
                  <a:cubicBezTo>
                    <a:pt x="719963" y="558927"/>
                    <a:pt x="558800" y="719963"/>
                    <a:pt x="360045" y="719963"/>
                  </a:cubicBezTo>
                  <a:cubicBezTo>
                    <a:pt x="161290" y="719963"/>
                    <a:pt x="0" y="558800"/>
                    <a:pt x="0" y="360045"/>
                  </a:cubicBezTo>
                  <a:close/>
                </a:path>
              </a:pathLst>
            </a:custGeom>
            <a:blipFill>
              <a:blip r:embed="rId4">
                <a:alphaModFix amt="0"/>
              </a:blip>
              <a:stretch>
                <a:fillRect l="-78307" t="0" r="-78313" b="-5"/>
              </a:stretch>
            </a:blipFill>
            <a:ln w="76200" cap="sq">
              <a:solidFill>
                <a:srgbClr val="FFC425"/>
              </a:solidFill>
              <a:prstDash val="solid"/>
              <a:miter/>
            </a:ln>
          </p:spPr>
        </p:sp>
      </p:grpSp>
      <p:grpSp>
        <p:nvGrpSpPr>
          <p:cNvPr name="Group 11" id="11"/>
          <p:cNvGrpSpPr/>
          <p:nvPr/>
        </p:nvGrpSpPr>
        <p:grpSpPr>
          <a:xfrm rot="-10800000">
            <a:off x="14825282" y="883329"/>
            <a:ext cx="664197" cy="675599"/>
            <a:chOff x="0" y="0"/>
            <a:chExt cx="885596" cy="900798"/>
          </a:xfrm>
        </p:grpSpPr>
        <p:sp>
          <p:nvSpPr>
            <p:cNvPr name="Freeform 12" id="12"/>
            <p:cNvSpPr/>
            <p:nvPr/>
          </p:nvSpPr>
          <p:spPr>
            <a:xfrm flipH="false" flipV="false" rot="0">
              <a:off x="0" y="0"/>
              <a:ext cx="885571" cy="900811"/>
            </a:xfrm>
            <a:custGeom>
              <a:avLst/>
              <a:gdLst/>
              <a:ahLst/>
              <a:cxnLst/>
              <a:rect r="r" b="b" t="t" l="l"/>
              <a:pathLst>
                <a:path h="900811" w="885571">
                  <a:moveTo>
                    <a:pt x="0" y="450342"/>
                  </a:moveTo>
                  <a:cubicBezTo>
                    <a:pt x="0" y="201676"/>
                    <a:pt x="198247" y="0"/>
                    <a:pt x="442849" y="0"/>
                  </a:cubicBezTo>
                  <a:cubicBezTo>
                    <a:pt x="687451" y="0"/>
                    <a:pt x="885571" y="201676"/>
                    <a:pt x="885571" y="450342"/>
                  </a:cubicBezTo>
                  <a:cubicBezTo>
                    <a:pt x="885571" y="699008"/>
                    <a:pt x="687324" y="900811"/>
                    <a:pt x="442849" y="900811"/>
                  </a:cubicBezTo>
                  <a:cubicBezTo>
                    <a:pt x="198374" y="900811"/>
                    <a:pt x="0" y="699135"/>
                    <a:pt x="0" y="450342"/>
                  </a:cubicBezTo>
                  <a:close/>
                </a:path>
              </a:pathLst>
            </a:custGeom>
            <a:solidFill>
              <a:srgbClr val="8DC63F"/>
            </a:solidFill>
          </p:spPr>
        </p:sp>
      </p:grpSp>
      <p:grpSp>
        <p:nvGrpSpPr>
          <p:cNvPr name="Group 13" id="13"/>
          <p:cNvGrpSpPr/>
          <p:nvPr/>
        </p:nvGrpSpPr>
        <p:grpSpPr>
          <a:xfrm rot="-10800000">
            <a:off x="13899051" y="-588950"/>
            <a:ext cx="1355398" cy="1355398"/>
            <a:chOff x="0" y="0"/>
            <a:chExt cx="1807197" cy="1807197"/>
          </a:xfrm>
        </p:grpSpPr>
        <p:sp>
          <p:nvSpPr>
            <p:cNvPr name="Freeform 14" id="14"/>
            <p:cNvSpPr/>
            <p:nvPr/>
          </p:nvSpPr>
          <p:spPr>
            <a:xfrm flipH="false" flipV="false" rot="0">
              <a:off x="0" y="0"/>
              <a:ext cx="1807210" cy="1807210"/>
            </a:xfrm>
            <a:custGeom>
              <a:avLst/>
              <a:gdLst/>
              <a:ahLst/>
              <a:cxnLst/>
              <a:rect r="r" b="b" t="t" l="l"/>
              <a:pathLst>
                <a:path h="1807210" w="1807210">
                  <a:moveTo>
                    <a:pt x="0" y="903605"/>
                  </a:moveTo>
                  <a:cubicBezTo>
                    <a:pt x="0" y="404495"/>
                    <a:pt x="404495" y="0"/>
                    <a:pt x="903605" y="0"/>
                  </a:cubicBezTo>
                  <a:cubicBezTo>
                    <a:pt x="1402715" y="0"/>
                    <a:pt x="1807210" y="404495"/>
                    <a:pt x="1807210" y="903605"/>
                  </a:cubicBezTo>
                  <a:cubicBezTo>
                    <a:pt x="1807210" y="1402715"/>
                    <a:pt x="1402588" y="1807210"/>
                    <a:pt x="903605" y="1807210"/>
                  </a:cubicBezTo>
                  <a:cubicBezTo>
                    <a:pt x="404622" y="1807210"/>
                    <a:pt x="0" y="1402588"/>
                    <a:pt x="0" y="903605"/>
                  </a:cubicBezTo>
                  <a:close/>
                </a:path>
              </a:pathLst>
            </a:custGeom>
            <a:blipFill>
              <a:blip r:embed="rId4">
                <a:alphaModFix amt="0"/>
              </a:blip>
              <a:stretch>
                <a:fillRect l="-78303" t="0" r="-78302" b="0"/>
              </a:stretch>
            </a:blipFill>
            <a:ln w="152400" cap="sq">
              <a:solidFill>
                <a:srgbClr val="F68A33"/>
              </a:solidFill>
              <a:prstDash val="solid"/>
              <a:miter/>
            </a:ln>
          </p:spPr>
        </p:sp>
      </p:grpSp>
      <p:sp>
        <p:nvSpPr>
          <p:cNvPr name="TextBox 15" id="15"/>
          <p:cNvSpPr txBox="true"/>
          <p:nvPr/>
        </p:nvSpPr>
        <p:spPr>
          <a:xfrm rot="0">
            <a:off x="1007021" y="3625748"/>
            <a:ext cx="16273948" cy="2067820"/>
          </a:xfrm>
          <a:prstGeom prst="rect">
            <a:avLst/>
          </a:prstGeom>
        </p:spPr>
        <p:txBody>
          <a:bodyPr anchor="t" rtlCol="false" tIns="0" lIns="0" bIns="0" rIns="0">
            <a:spAutoFit/>
          </a:bodyPr>
          <a:lstStyle/>
          <a:p>
            <a:pPr algn="ctr">
              <a:lnSpc>
                <a:spcPts val="8640"/>
              </a:lnSpc>
            </a:pPr>
            <a:r>
              <a:rPr lang="en-US" b="true" sz="7200">
                <a:solidFill>
                  <a:srgbClr val="FFFFFF"/>
                </a:solidFill>
                <a:latin typeface="Calibri (MS) Bold"/>
                <a:ea typeface="Calibri (MS) Bold"/>
                <a:cs typeface="Calibri (MS) Bold"/>
                <a:sym typeface="Calibri (MS) Bold"/>
              </a:rPr>
              <a:t>Culture Change in Action</a:t>
            </a:r>
          </a:p>
          <a:p>
            <a:pPr algn="l">
              <a:lnSpc>
                <a:spcPts val="8640"/>
              </a:lnSpc>
            </a:pPr>
          </a:p>
        </p:txBody>
      </p:sp>
      <p:sp>
        <p:nvSpPr>
          <p:cNvPr name="TextBox 16" id="16"/>
          <p:cNvSpPr txBox="true"/>
          <p:nvPr/>
        </p:nvSpPr>
        <p:spPr>
          <a:xfrm rot="0">
            <a:off x="17117339" y="8651177"/>
            <a:ext cx="914552" cy="651977"/>
          </a:xfrm>
          <a:prstGeom prst="rect">
            <a:avLst/>
          </a:prstGeom>
        </p:spPr>
        <p:txBody>
          <a:bodyPr anchor="t" rtlCol="false" tIns="0" lIns="0" bIns="0" rIns="0">
            <a:spAutoFit/>
          </a:bodyPr>
          <a:lstStyle/>
          <a:p>
            <a:pPr algn="l">
              <a:lnSpc>
                <a:spcPts val="3359"/>
              </a:lnSpc>
            </a:pPr>
            <a:r>
              <a:rPr lang="en-US" b="true" sz="2799">
                <a:solidFill>
                  <a:srgbClr val="001489"/>
                </a:solidFill>
                <a:latin typeface="Calibri (MS) Bold"/>
                <a:ea typeface="Calibri (MS) Bold"/>
                <a:cs typeface="Calibri (MS) Bold"/>
                <a:sym typeface="Calibri (MS) Bold"/>
              </a:rPr>
              <a:t>‹#›</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16870794" y="1600486"/>
            <a:ext cx="905999" cy="905999"/>
            <a:chOff x="0" y="0"/>
            <a:chExt cx="1207999" cy="1207999"/>
          </a:xfrm>
        </p:grpSpPr>
        <p:sp>
          <p:nvSpPr>
            <p:cNvPr name="Freeform 3" id="3"/>
            <p:cNvSpPr/>
            <p:nvPr/>
          </p:nvSpPr>
          <p:spPr>
            <a:xfrm flipH="false" flipV="false" rot="0">
              <a:off x="0" y="0"/>
              <a:ext cx="1208024" cy="1208024"/>
            </a:xfrm>
            <a:custGeom>
              <a:avLst/>
              <a:gdLst/>
              <a:ahLst/>
              <a:cxnLst/>
              <a:rect r="r" b="b" t="t" l="l"/>
              <a:pathLst>
                <a:path h="1208024" w="1208024">
                  <a:moveTo>
                    <a:pt x="0" y="604012"/>
                  </a:moveTo>
                  <a:cubicBezTo>
                    <a:pt x="0" y="270383"/>
                    <a:pt x="270383" y="0"/>
                    <a:pt x="604012" y="0"/>
                  </a:cubicBezTo>
                  <a:cubicBezTo>
                    <a:pt x="937641" y="0"/>
                    <a:pt x="1208024" y="270383"/>
                    <a:pt x="1208024" y="604012"/>
                  </a:cubicBezTo>
                  <a:cubicBezTo>
                    <a:pt x="1208024" y="937641"/>
                    <a:pt x="937641" y="1208024"/>
                    <a:pt x="604012" y="1208024"/>
                  </a:cubicBezTo>
                  <a:cubicBezTo>
                    <a:pt x="270383" y="1208024"/>
                    <a:pt x="0" y="937641"/>
                    <a:pt x="0" y="604012"/>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5724137" y="588131"/>
            <a:ext cx="1079402" cy="1097404"/>
            <a:chOff x="0" y="0"/>
            <a:chExt cx="1439202" cy="1463205"/>
          </a:xfrm>
        </p:grpSpPr>
        <p:sp>
          <p:nvSpPr>
            <p:cNvPr name="Freeform 5" id="5"/>
            <p:cNvSpPr/>
            <p:nvPr/>
          </p:nvSpPr>
          <p:spPr>
            <a:xfrm flipH="false" flipV="false" rot="0">
              <a:off x="0" y="0"/>
              <a:ext cx="1439164" cy="1463294"/>
            </a:xfrm>
            <a:custGeom>
              <a:avLst/>
              <a:gdLst/>
              <a:ahLst/>
              <a:cxnLst/>
              <a:rect r="r" b="b" t="t" l="l"/>
              <a:pathLst>
                <a:path h="1463294" w="1439164">
                  <a:moveTo>
                    <a:pt x="0" y="731647"/>
                  </a:moveTo>
                  <a:cubicBezTo>
                    <a:pt x="0" y="327533"/>
                    <a:pt x="322199" y="0"/>
                    <a:pt x="719582" y="0"/>
                  </a:cubicBezTo>
                  <a:cubicBezTo>
                    <a:pt x="1116965" y="0"/>
                    <a:pt x="1439164" y="327533"/>
                    <a:pt x="1439164" y="731647"/>
                  </a:cubicBezTo>
                  <a:cubicBezTo>
                    <a:pt x="1439164" y="1135761"/>
                    <a:pt x="1116965" y="1463294"/>
                    <a:pt x="719582" y="1463294"/>
                  </a:cubicBezTo>
                  <a:cubicBezTo>
                    <a:pt x="322199" y="1463294"/>
                    <a:pt x="0" y="1135634"/>
                    <a:pt x="0" y="731647"/>
                  </a:cubicBezTo>
                  <a:close/>
                </a:path>
              </a:pathLst>
            </a:custGeom>
            <a:solidFill>
              <a:srgbClr val="8DC63F"/>
            </a:solidFill>
          </p:spPr>
        </p:sp>
      </p:grpSp>
      <p:grpSp>
        <p:nvGrpSpPr>
          <p:cNvPr name="Group 6" id="6"/>
          <p:cNvGrpSpPr/>
          <p:nvPr/>
        </p:nvGrpSpPr>
        <p:grpSpPr>
          <a:xfrm rot="-5400000">
            <a:off x="17012050" y="-897588"/>
            <a:ext cx="2182797" cy="2182797"/>
            <a:chOff x="0" y="0"/>
            <a:chExt cx="2910396" cy="2910396"/>
          </a:xfrm>
        </p:grpSpPr>
        <p:sp>
          <p:nvSpPr>
            <p:cNvPr name="Freeform 7" id="7"/>
            <p:cNvSpPr/>
            <p:nvPr/>
          </p:nvSpPr>
          <p:spPr>
            <a:xfrm flipH="false" flipV="false" rot="0">
              <a:off x="0" y="0"/>
              <a:ext cx="2910459" cy="2910332"/>
            </a:xfrm>
            <a:custGeom>
              <a:avLst/>
              <a:gdLst/>
              <a:ahLst/>
              <a:cxnLst/>
              <a:rect r="r" b="b" t="t" l="l"/>
              <a:pathLst>
                <a:path h="2910332" w="2910459">
                  <a:moveTo>
                    <a:pt x="0" y="1455166"/>
                  </a:moveTo>
                  <a:cubicBezTo>
                    <a:pt x="0" y="651510"/>
                    <a:pt x="651510" y="0"/>
                    <a:pt x="1455166" y="0"/>
                  </a:cubicBezTo>
                  <a:cubicBezTo>
                    <a:pt x="2258822" y="0"/>
                    <a:pt x="2910459" y="651510"/>
                    <a:pt x="2910459" y="1455166"/>
                  </a:cubicBezTo>
                  <a:cubicBezTo>
                    <a:pt x="2910459" y="2258822"/>
                    <a:pt x="2258949" y="2910332"/>
                    <a:pt x="1455293" y="2910332"/>
                  </a:cubicBezTo>
                  <a:cubicBezTo>
                    <a:pt x="651637" y="2910332"/>
                    <a:pt x="0" y="2258822"/>
                    <a:pt x="0" y="1455166"/>
                  </a:cubicBezTo>
                  <a:close/>
                </a:path>
              </a:pathLst>
            </a:custGeom>
            <a:blipFill>
              <a:blip r:embed="rId3">
                <a:alphaModFix amt="0"/>
              </a:blip>
              <a:stretch>
                <a:fillRect l="-78301" t="0" r="-78299" b="-2"/>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3" id="13"/>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grpSp>
        <p:nvGrpSpPr>
          <p:cNvPr name="Group 14" id="14"/>
          <p:cNvGrpSpPr/>
          <p:nvPr/>
        </p:nvGrpSpPr>
        <p:grpSpPr>
          <a:xfrm rot="0">
            <a:off x="4548197" y="0"/>
            <a:ext cx="13739803" cy="7728604"/>
            <a:chOff x="0" y="0"/>
            <a:chExt cx="18319737" cy="10304805"/>
          </a:xfrm>
        </p:grpSpPr>
        <p:sp>
          <p:nvSpPr>
            <p:cNvPr name="Freeform 15" id="15"/>
            <p:cNvSpPr/>
            <p:nvPr/>
          </p:nvSpPr>
          <p:spPr>
            <a:xfrm flipH="false" flipV="false" rot="0">
              <a:off x="0" y="0"/>
              <a:ext cx="18319750" cy="10304780"/>
            </a:xfrm>
            <a:custGeom>
              <a:avLst/>
              <a:gdLst/>
              <a:ahLst/>
              <a:cxnLst/>
              <a:rect r="r" b="b" t="t" l="l"/>
              <a:pathLst>
                <a:path h="10304780" w="18319750">
                  <a:moveTo>
                    <a:pt x="0" y="0"/>
                  </a:moveTo>
                  <a:lnTo>
                    <a:pt x="18319750" y="0"/>
                  </a:lnTo>
                  <a:lnTo>
                    <a:pt x="18319750" y="10304780"/>
                  </a:lnTo>
                  <a:lnTo>
                    <a:pt x="0" y="10304780"/>
                  </a:lnTo>
                  <a:lnTo>
                    <a:pt x="0" y="0"/>
                  </a:lnTo>
                  <a:close/>
                </a:path>
              </a:pathLst>
            </a:custGeom>
            <a:blipFill>
              <a:blip r:embed="rId5"/>
              <a:stretch>
                <a:fillRect l="0" t="0" r="0" b="0"/>
              </a:stretch>
            </a:blipFill>
          </p:spPr>
        </p:sp>
      </p:grpSp>
      <p:grpSp>
        <p:nvGrpSpPr>
          <p:cNvPr name="Group 16" id="16"/>
          <p:cNvGrpSpPr/>
          <p:nvPr/>
        </p:nvGrpSpPr>
        <p:grpSpPr>
          <a:xfrm rot="0">
            <a:off x="819150" y="3567703"/>
            <a:ext cx="3151603" cy="3151603"/>
            <a:chOff x="0" y="0"/>
            <a:chExt cx="4202138" cy="4202138"/>
          </a:xfrm>
        </p:grpSpPr>
        <p:sp>
          <p:nvSpPr>
            <p:cNvPr name="Freeform 17" id="17"/>
            <p:cNvSpPr/>
            <p:nvPr/>
          </p:nvSpPr>
          <p:spPr>
            <a:xfrm flipH="false" flipV="false" rot="0">
              <a:off x="0" y="0"/>
              <a:ext cx="4202176" cy="4202176"/>
            </a:xfrm>
            <a:custGeom>
              <a:avLst/>
              <a:gdLst/>
              <a:ahLst/>
              <a:cxnLst/>
              <a:rect r="r" b="b" t="t" l="l"/>
              <a:pathLst>
                <a:path h="4202176" w="4202176">
                  <a:moveTo>
                    <a:pt x="0" y="0"/>
                  </a:moveTo>
                  <a:lnTo>
                    <a:pt x="4202176" y="0"/>
                  </a:lnTo>
                  <a:lnTo>
                    <a:pt x="4202176" y="4202176"/>
                  </a:lnTo>
                  <a:lnTo>
                    <a:pt x="0" y="4202176"/>
                  </a:lnTo>
                  <a:lnTo>
                    <a:pt x="0" y="0"/>
                  </a:lnTo>
                  <a:close/>
                </a:path>
              </a:pathLst>
            </a:custGeom>
            <a:blipFill>
              <a:blip r:embed="rId6"/>
              <a:stretch>
                <a:fillRect l="0" t="0" r="0" b="0"/>
              </a:stretch>
            </a:blipFill>
          </p:spPr>
        </p:sp>
      </p:grpSp>
      <p:sp>
        <p:nvSpPr>
          <p:cNvPr name="TextBox 18" id="18"/>
          <p:cNvSpPr txBox="true"/>
          <p:nvPr/>
        </p:nvSpPr>
        <p:spPr>
          <a:xfrm rot="0">
            <a:off x="1595628" y="8017278"/>
            <a:ext cx="13891346" cy="1721101"/>
          </a:xfrm>
          <a:prstGeom prst="rect">
            <a:avLst/>
          </a:prstGeom>
        </p:spPr>
        <p:txBody>
          <a:bodyPr anchor="t" rtlCol="false" tIns="0" lIns="0" bIns="0" rIns="0">
            <a:spAutoFit/>
          </a:bodyPr>
          <a:lstStyle/>
          <a:p>
            <a:pPr algn="l">
              <a:lnSpc>
                <a:spcPts val="3840"/>
              </a:lnSpc>
            </a:pPr>
            <a:r>
              <a:rPr lang="en-US" sz="3200">
                <a:solidFill>
                  <a:srgbClr val="000000"/>
                </a:solidFill>
                <a:latin typeface="Calibri (MS)"/>
                <a:ea typeface="Calibri (MS)"/>
                <a:cs typeface="Calibri (MS)"/>
                <a:sym typeface="Calibri (MS)"/>
              </a:rPr>
              <a:t>Learn more about the Glebe Centre’s Journey: </a:t>
            </a:r>
            <a:r>
              <a:rPr lang="en-US" sz="3200" u="sng">
                <a:solidFill>
                  <a:srgbClr val="8DC63F"/>
                </a:solidFill>
                <a:latin typeface="Calibri (MS)"/>
                <a:ea typeface="Calibri (MS)"/>
                <a:cs typeface="Calibri (MS)"/>
                <a:sym typeface="Calibri (MS)"/>
                <a:hlinkClick r:id="rId7" tooltip="https://clri-ltc.ca/empowering-life-stories-connection-and-individuality-the-glebe-centres-journey-of-becoming-a-butterfly-ltc-home/"/>
              </a:rPr>
              <a:t>https://clri-ltc.ca/empowering-life-stories-connection-and-individuality-the-glebe-centres-journey-of-becoming-a-butterfly-ltc-home/</a:t>
            </a:r>
            <a:r>
              <a:rPr lang="en-US" sz="3200">
                <a:solidFill>
                  <a:srgbClr val="000000"/>
                </a:solidFill>
                <a:latin typeface="Calibri (MS)"/>
                <a:ea typeface="Calibri (MS)"/>
                <a:cs typeface="Calibri (MS)"/>
                <a:sym typeface="Calibri (MS)"/>
              </a:rPr>
              <a:t> </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16870794" y="1600486"/>
            <a:ext cx="905999" cy="905999"/>
            <a:chOff x="0" y="0"/>
            <a:chExt cx="1207999" cy="1207999"/>
          </a:xfrm>
        </p:grpSpPr>
        <p:sp>
          <p:nvSpPr>
            <p:cNvPr name="Freeform 3" id="3"/>
            <p:cNvSpPr/>
            <p:nvPr/>
          </p:nvSpPr>
          <p:spPr>
            <a:xfrm flipH="false" flipV="false" rot="0">
              <a:off x="0" y="0"/>
              <a:ext cx="1208024" cy="1208024"/>
            </a:xfrm>
            <a:custGeom>
              <a:avLst/>
              <a:gdLst/>
              <a:ahLst/>
              <a:cxnLst/>
              <a:rect r="r" b="b" t="t" l="l"/>
              <a:pathLst>
                <a:path h="1208024" w="1208024">
                  <a:moveTo>
                    <a:pt x="0" y="604012"/>
                  </a:moveTo>
                  <a:cubicBezTo>
                    <a:pt x="0" y="270383"/>
                    <a:pt x="270383" y="0"/>
                    <a:pt x="604012" y="0"/>
                  </a:cubicBezTo>
                  <a:cubicBezTo>
                    <a:pt x="937641" y="0"/>
                    <a:pt x="1208024" y="270383"/>
                    <a:pt x="1208024" y="604012"/>
                  </a:cubicBezTo>
                  <a:cubicBezTo>
                    <a:pt x="1208024" y="937641"/>
                    <a:pt x="937641" y="1208024"/>
                    <a:pt x="604012" y="1208024"/>
                  </a:cubicBezTo>
                  <a:cubicBezTo>
                    <a:pt x="270383" y="1208024"/>
                    <a:pt x="0" y="937641"/>
                    <a:pt x="0" y="604012"/>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5724137" y="588131"/>
            <a:ext cx="1079402" cy="1097404"/>
            <a:chOff x="0" y="0"/>
            <a:chExt cx="1439202" cy="1463205"/>
          </a:xfrm>
        </p:grpSpPr>
        <p:sp>
          <p:nvSpPr>
            <p:cNvPr name="Freeform 5" id="5"/>
            <p:cNvSpPr/>
            <p:nvPr/>
          </p:nvSpPr>
          <p:spPr>
            <a:xfrm flipH="false" flipV="false" rot="0">
              <a:off x="0" y="0"/>
              <a:ext cx="1439164" cy="1463294"/>
            </a:xfrm>
            <a:custGeom>
              <a:avLst/>
              <a:gdLst/>
              <a:ahLst/>
              <a:cxnLst/>
              <a:rect r="r" b="b" t="t" l="l"/>
              <a:pathLst>
                <a:path h="1463294" w="1439164">
                  <a:moveTo>
                    <a:pt x="0" y="731647"/>
                  </a:moveTo>
                  <a:cubicBezTo>
                    <a:pt x="0" y="327533"/>
                    <a:pt x="322199" y="0"/>
                    <a:pt x="719582" y="0"/>
                  </a:cubicBezTo>
                  <a:cubicBezTo>
                    <a:pt x="1116965" y="0"/>
                    <a:pt x="1439164" y="327533"/>
                    <a:pt x="1439164" y="731647"/>
                  </a:cubicBezTo>
                  <a:cubicBezTo>
                    <a:pt x="1439164" y="1135761"/>
                    <a:pt x="1116965" y="1463294"/>
                    <a:pt x="719582" y="1463294"/>
                  </a:cubicBezTo>
                  <a:cubicBezTo>
                    <a:pt x="322199" y="1463294"/>
                    <a:pt x="0" y="1135634"/>
                    <a:pt x="0" y="731647"/>
                  </a:cubicBezTo>
                  <a:close/>
                </a:path>
              </a:pathLst>
            </a:custGeom>
            <a:solidFill>
              <a:srgbClr val="8DC63F"/>
            </a:solidFill>
          </p:spPr>
        </p:sp>
      </p:grpSp>
      <p:grpSp>
        <p:nvGrpSpPr>
          <p:cNvPr name="Group 6" id="6"/>
          <p:cNvGrpSpPr/>
          <p:nvPr/>
        </p:nvGrpSpPr>
        <p:grpSpPr>
          <a:xfrm rot="-5400000">
            <a:off x="17012050" y="-897588"/>
            <a:ext cx="2182797" cy="2182797"/>
            <a:chOff x="0" y="0"/>
            <a:chExt cx="2910396" cy="2910396"/>
          </a:xfrm>
        </p:grpSpPr>
        <p:sp>
          <p:nvSpPr>
            <p:cNvPr name="Freeform 7" id="7"/>
            <p:cNvSpPr/>
            <p:nvPr/>
          </p:nvSpPr>
          <p:spPr>
            <a:xfrm flipH="false" flipV="false" rot="0">
              <a:off x="0" y="0"/>
              <a:ext cx="2910459" cy="2910332"/>
            </a:xfrm>
            <a:custGeom>
              <a:avLst/>
              <a:gdLst/>
              <a:ahLst/>
              <a:cxnLst/>
              <a:rect r="r" b="b" t="t" l="l"/>
              <a:pathLst>
                <a:path h="2910332" w="2910459">
                  <a:moveTo>
                    <a:pt x="0" y="1455166"/>
                  </a:moveTo>
                  <a:cubicBezTo>
                    <a:pt x="0" y="651510"/>
                    <a:pt x="651510" y="0"/>
                    <a:pt x="1455166" y="0"/>
                  </a:cubicBezTo>
                  <a:cubicBezTo>
                    <a:pt x="2258822" y="0"/>
                    <a:pt x="2910459" y="651510"/>
                    <a:pt x="2910459" y="1455166"/>
                  </a:cubicBezTo>
                  <a:cubicBezTo>
                    <a:pt x="2910459" y="2258822"/>
                    <a:pt x="2258949" y="2910332"/>
                    <a:pt x="1455293" y="2910332"/>
                  </a:cubicBezTo>
                  <a:cubicBezTo>
                    <a:pt x="651637" y="2910332"/>
                    <a:pt x="0" y="2258822"/>
                    <a:pt x="0" y="1455166"/>
                  </a:cubicBezTo>
                  <a:close/>
                </a:path>
              </a:pathLst>
            </a:custGeom>
            <a:blipFill>
              <a:blip r:embed="rId3">
                <a:alphaModFix amt="0"/>
              </a:blip>
              <a:stretch>
                <a:fillRect l="-78301" t="0" r="-78299" b="-2"/>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3" id="13"/>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sp>
        <p:nvSpPr>
          <p:cNvPr name="TextBox 14" id="14"/>
          <p:cNvSpPr txBox="true"/>
          <p:nvPr/>
        </p:nvSpPr>
        <p:spPr>
          <a:xfrm rot="0">
            <a:off x="1595628" y="8017278"/>
            <a:ext cx="13891346" cy="1721101"/>
          </a:xfrm>
          <a:prstGeom prst="rect">
            <a:avLst/>
          </a:prstGeom>
        </p:spPr>
        <p:txBody>
          <a:bodyPr anchor="t" rtlCol="false" tIns="0" lIns="0" bIns="0" rIns="0">
            <a:spAutoFit/>
          </a:bodyPr>
          <a:lstStyle/>
          <a:p>
            <a:pPr algn="l">
              <a:lnSpc>
                <a:spcPts val="3840"/>
              </a:lnSpc>
            </a:pPr>
            <a:r>
              <a:rPr lang="en-US" sz="3200">
                <a:solidFill>
                  <a:srgbClr val="000000"/>
                </a:solidFill>
                <a:latin typeface="Calibri (MS)"/>
                <a:ea typeface="Calibri (MS)"/>
                <a:cs typeface="Calibri (MS)"/>
                <a:sym typeface="Calibri (MS)"/>
              </a:rPr>
              <a:t>Learn more about the City of Ottawa’s Journey: </a:t>
            </a:r>
            <a:r>
              <a:rPr lang="en-US" sz="3200" u="sng">
                <a:solidFill>
                  <a:srgbClr val="8DC63F"/>
                </a:solidFill>
                <a:latin typeface="Calibri (MS)"/>
                <a:ea typeface="Calibri (MS)"/>
                <a:cs typeface="Calibri (MS)"/>
                <a:sym typeface="Calibri (MS)"/>
                <a:hlinkClick r:id="rId5" tooltip="https://clri-ltc.ca/build-your-own-culture-change-journey-the-city-of-ottawas-model-for-embedding-person-centred-care/"/>
              </a:rPr>
              <a:t>https://clri-ltc.ca/build-your-own-culture-change-journey-the-city-of-ottawas-model-for-embedding-person-centred-care/</a:t>
            </a:r>
            <a:r>
              <a:rPr lang="en-US" sz="3200">
                <a:solidFill>
                  <a:srgbClr val="000000"/>
                </a:solidFill>
                <a:latin typeface="Calibri (MS)"/>
                <a:ea typeface="Calibri (MS)"/>
                <a:cs typeface="Calibri (MS)"/>
                <a:sym typeface="Calibri (MS)"/>
              </a:rPr>
              <a:t> </a:t>
            </a:r>
          </a:p>
        </p:txBody>
      </p:sp>
      <p:grpSp>
        <p:nvGrpSpPr>
          <p:cNvPr name="Group 15" id="15"/>
          <p:cNvGrpSpPr/>
          <p:nvPr/>
        </p:nvGrpSpPr>
        <p:grpSpPr>
          <a:xfrm rot="0">
            <a:off x="4765548" y="0"/>
            <a:ext cx="13522452" cy="7606398"/>
            <a:chOff x="0" y="0"/>
            <a:chExt cx="18029936" cy="10141864"/>
          </a:xfrm>
        </p:grpSpPr>
        <p:sp>
          <p:nvSpPr>
            <p:cNvPr name="Freeform 16" id="16"/>
            <p:cNvSpPr/>
            <p:nvPr/>
          </p:nvSpPr>
          <p:spPr>
            <a:xfrm flipH="false" flipV="false" rot="0">
              <a:off x="0" y="0"/>
              <a:ext cx="18029937" cy="10141839"/>
            </a:xfrm>
            <a:custGeom>
              <a:avLst/>
              <a:gdLst/>
              <a:ahLst/>
              <a:cxnLst/>
              <a:rect r="r" b="b" t="t" l="l"/>
              <a:pathLst>
                <a:path h="10141839" w="18029937">
                  <a:moveTo>
                    <a:pt x="0" y="0"/>
                  </a:moveTo>
                  <a:lnTo>
                    <a:pt x="18029937" y="0"/>
                  </a:lnTo>
                  <a:lnTo>
                    <a:pt x="18029937" y="10141839"/>
                  </a:lnTo>
                  <a:lnTo>
                    <a:pt x="0" y="10141839"/>
                  </a:lnTo>
                  <a:lnTo>
                    <a:pt x="0" y="0"/>
                  </a:lnTo>
                  <a:close/>
                </a:path>
              </a:pathLst>
            </a:custGeom>
            <a:blipFill>
              <a:blip r:embed="rId6"/>
              <a:stretch>
                <a:fillRect l="0" t="0" r="0" b="0"/>
              </a:stretch>
            </a:blipFill>
          </p:spPr>
        </p:sp>
      </p:grpSp>
      <p:grpSp>
        <p:nvGrpSpPr>
          <p:cNvPr name="Group 17" id="17"/>
          <p:cNvGrpSpPr/>
          <p:nvPr/>
        </p:nvGrpSpPr>
        <p:grpSpPr>
          <a:xfrm rot="0">
            <a:off x="1276350" y="3028398"/>
            <a:ext cx="2757497" cy="2757497"/>
            <a:chOff x="0" y="0"/>
            <a:chExt cx="3676663" cy="3676663"/>
          </a:xfrm>
        </p:grpSpPr>
        <p:sp>
          <p:nvSpPr>
            <p:cNvPr name="Freeform 18" id="18"/>
            <p:cNvSpPr/>
            <p:nvPr/>
          </p:nvSpPr>
          <p:spPr>
            <a:xfrm flipH="false" flipV="false" rot="0">
              <a:off x="0" y="0"/>
              <a:ext cx="3676650" cy="3676650"/>
            </a:xfrm>
            <a:custGeom>
              <a:avLst/>
              <a:gdLst/>
              <a:ahLst/>
              <a:cxnLst/>
              <a:rect r="r" b="b" t="t" l="l"/>
              <a:pathLst>
                <a:path h="3676650" w="3676650">
                  <a:moveTo>
                    <a:pt x="0" y="0"/>
                  </a:moveTo>
                  <a:lnTo>
                    <a:pt x="3676650" y="0"/>
                  </a:lnTo>
                  <a:lnTo>
                    <a:pt x="3676650" y="3676650"/>
                  </a:lnTo>
                  <a:lnTo>
                    <a:pt x="0" y="3676650"/>
                  </a:lnTo>
                  <a:lnTo>
                    <a:pt x="0" y="0"/>
                  </a:lnTo>
                  <a:close/>
                </a:path>
              </a:pathLst>
            </a:custGeom>
            <a:blipFill>
              <a:blip r:embed="rId7"/>
              <a:stretch>
                <a:fillRect l="0" t="0" r="0" b="0"/>
              </a:stretch>
            </a:blipFill>
          </p:spPr>
        </p:sp>
      </p:gr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16870794" y="1600486"/>
            <a:ext cx="905999" cy="905999"/>
            <a:chOff x="0" y="0"/>
            <a:chExt cx="1207999" cy="1207999"/>
          </a:xfrm>
        </p:grpSpPr>
        <p:sp>
          <p:nvSpPr>
            <p:cNvPr name="Freeform 3" id="3"/>
            <p:cNvSpPr/>
            <p:nvPr/>
          </p:nvSpPr>
          <p:spPr>
            <a:xfrm flipH="false" flipV="false" rot="0">
              <a:off x="0" y="0"/>
              <a:ext cx="1208024" cy="1208024"/>
            </a:xfrm>
            <a:custGeom>
              <a:avLst/>
              <a:gdLst/>
              <a:ahLst/>
              <a:cxnLst/>
              <a:rect r="r" b="b" t="t" l="l"/>
              <a:pathLst>
                <a:path h="1208024" w="1208024">
                  <a:moveTo>
                    <a:pt x="0" y="604012"/>
                  </a:moveTo>
                  <a:cubicBezTo>
                    <a:pt x="0" y="270383"/>
                    <a:pt x="270383" y="0"/>
                    <a:pt x="604012" y="0"/>
                  </a:cubicBezTo>
                  <a:cubicBezTo>
                    <a:pt x="937641" y="0"/>
                    <a:pt x="1208024" y="270383"/>
                    <a:pt x="1208024" y="604012"/>
                  </a:cubicBezTo>
                  <a:cubicBezTo>
                    <a:pt x="1208024" y="937641"/>
                    <a:pt x="937641" y="1208024"/>
                    <a:pt x="604012" y="1208024"/>
                  </a:cubicBezTo>
                  <a:cubicBezTo>
                    <a:pt x="270383" y="1208024"/>
                    <a:pt x="0" y="937641"/>
                    <a:pt x="0" y="604012"/>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5724137" y="588131"/>
            <a:ext cx="1079402" cy="1097404"/>
            <a:chOff x="0" y="0"/>
            <a:chExt cx="1439202" cy="1463205"/>
          </a:xfrm>
        </p:grpSpPr>
        <p:sp>
          <p:nvSpPr>
            <p:cNvPr name="Freeform 5" id="5"/>
            <p:cNvSpPr/>
            <p:nvPr/>
          </p:nvSpPr>
          <p:spPr>
            <a:xfrm flipH="false" flipV="false" rot="0">
              <a:off x="0" y="0"/>
              <a:ext cx="1439164" cy="1463294"/>
            </a:xfrm>
            <a:custGeom>
              <a:avLst/>
              <a:gdLst/>
              <a:ahLst/>
              <a:cxnLst/>
              <a:rect r="r" b="b" t="t" l="l"/>
              <a:pathLst>
                <a:path h="1463294" w="1439164">
                  <a:moveTo>
                    <a:pt x="0" y="731647"/>
                  </a:moveTo>
                  <a:cubicBezTo>
                    <a:pt x="0" y="327533"/>
                    <a:pt x="322199" y="0"/>
                    <a:pt x="719582" y="0"/>
                  </a:cubicBezTo>
                  <a:cubicBezTo>
                    <a:pt x="1116965" y="0"/>
                    <a:pt x="1439164" y="327533"/>
                    <a:pt x="1439164" y="731647"/>
                  </a:cubicBezTo>
                  <a:cubicBezTo>
                    <a:pt x="1439164" y="1135761"/>
                    <a:pt x="1116965" y="1463294"/>
                    <a:pt x="719582" y="1463294"/>
                  </a:cubicBezTo>
                  <a:cubicBezTo>
                    <a:pt x="322199" y="1463294"/>
                    <a:pt x="0" y="1135634"/>
                    <a:pt x="0" y="731647"/>
                  </a:cubicBezTo>
                  <a:close/>
                </a:path>
              </a:pathLst>
            </a:custGeom>
            <a:solidFill>
              <a:srgbClr val="8DC63F"/>
            </a:solidFill>
          </p:spPr>
        </p:sp>
      </p:grpSp>
      <p:grpSp>
        <p:nvGrpSpPr>
          <p:cNvPr name="Group 6" id="6"/>
          <p:cNvGrpSpPr/>
          <p:nvPr/>
        </p:nvGrpSpPr>
        <p:grpSpPr>
          <a:xfrm rot="-5400000">
            <a:off x="17012050" y="-897588"/>
            <a:ext cx="2182797" cy="2182797"/>
            <a:chOff x="0" y="0"/>
            <a:chExt cx="2910396" cy="2910396"/>
          </a:xfrm>
        </p:grpSpPr>
        <p:sp>
          <p:nvSpPr>
            <p:cNvPr name="Freeform 7" id="7"/>
            <p:cNvSpPr/>
            <p:nvPr/>
          </p:nvSpPr>
          <p:spPr>
            <a:xfrm flipH="false" flipV="false" rot="0">
              <a:off x="0" y="0"/>
              <a:ext cx="2910459" cy="2910332"/>
            </a:xfrm>
            <a:custGeom>
              <a:avLst/>
              <a:gdLst/>
              <a:ahLst/>
              <a:cxnLst/>
              <a:rect r="r" b="b" t="t" l="l"/>
              <a:pathLst>
                <a:path h="2910332" w="2910459">
                  <a:moveTo>
                    <a:pt x="0" y="1455166"/>
                  </a:moveTo>
                  <a:cubicBezTo>
                    <a:pt x="0" y="651510"/>
                    <a:pt x="651510" y="0"/>
                    <a:pt x="1455166" y="0"/>
                  </a:cubicBezTo>
                  <a:cubicBezTo>
                    <a:pt x="2258822" y="0"/>
                    <a:pt x="2910459" y="651510"/>
                    <a:pt x="2910459" y="1455166"/>
                  </a:cubicBezTo>
                  <a:cubicBezTo>
                    <a:pt x="2910459" y="2258822"/>
                    <a:pt x="2258949" y="2910332"/>
                    <a:pt x="1455293" y="2910332"/>
                  </a:cubicBezTo>
                  <a:cubicBezTo>
                    <a:pt x="651637" y="2910332"/>
                    <a:pt x="0" y="2258822"/>
                    <a:pt x="0" y="1455166"/>
                  </a:cubicBezTo>
                  <a:close/>
                </a:path>
              </a:pathLst>
            </a:custGeom>
            <a:blipFill>
              <a:blip r:embed="rId3">
                <a:alphaModFix amt="0"/>
              </a:blip>
              <a:stretch>
                <a:fillRect l="-78301" t="0" r="-78299" b="-2"/>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3" id="13"/>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sp>
        <p:nvSpPr>
          <p:cNvPr name="TextBox 14" id="14"/>
          <p:cNvSpPr txBox="true"/>
          <p:nvPr/>
        </p:nvSpPr>
        <p:spPr>
          <a:xfrm rot="0">
            <a:off x="1595628" y="8017278"/>
            <a:ext cx="13891346" cy="1721101"/>
          </a:xfrm>
          <a:prstGeom prst="rect">
            <a:avLst/>
          </a:prstGeom>
        </p:spPr>
        <p:txBody>
          <a:bodyPr anchor="t" rtlCol="false" tIns="0" lIns="0" bIns="0" rIns="0">
            <a:spAutoFit/>
          </a:bodyPr>
          <a:lstStyle/>
          <a:p>
            <a:pPr algn="l">
              <a:lnSpc>
                <a:spcPts val="3840"/>
              </a:lnSpc>
            </a:pPr>
            <a:r>
              <a:rPr lang="en-US" sz="3200">
                <a:solidFill>
                  <a:srgbClr val="000000"/>
                </a:solidFill>
                <a:latin typeface="Calibri (MS)"/>
                <a:ea typeface="Calibri (MS)"/>
                <a:cs typeface="Calibri (MS)"/>
                <a:sym typeface="Calibri (MS)"/>
              </a:rPr>
              <a:t>Learn more about Osgoode Care Centre’s Journey: </a:t>
            </a:r>
            <a:r>
              <a:rPr lang="en-US" sz="3200" u="sng">
                <a:solidFill>
                  <a:srgbClr val="8DC63F"/>
                </a:solidFill>
                <a:latin typeface="Calibri (MS)"/>
                <a:ea typeface="Calibri (MS)"/>
                <a:cs typeface="Calibri (MS)"/>
                <a:sym typeface="Calibri (MS)"/>
                <a:hlinkClick r:id="rId5" tooltip="https://clri-ltc.ca/i-see-it-i-see-it-happening-here-and-that-felt-really-good-how-osgoode-care-centres-eden-journey-is-changing-culture/"/>
              </a:rPr>
              <a:t>https://clri-ltc.ca/i-see-it-i-see-it-happening-here-and-that-felt-really-good-how-osgoode-care-centres-eden-journey-is-changing-culture/</a:t>
            </a:r>
            <a:r>
              <a:rPr lang="en-US" sz="3200">
                <a:solidFill>
                  <a:srgbClr val="000000"/>
                </a:solidFill>
                <a:latin typeface="Calibri (MS)"/>
                <a:ea typeface="Calibri (MS)"/>
                <a:cs typeface="Calibri (MS)"/>
                <a:sym typeface="Calibri (MS)"/>
              </a:rPr>
              <a:t> </a:t>
            </a:r>
          </a:p>
        </p:txBody>
      </p:sp>
      <p:grpSp>
        <p:nvGrpSpPr>
          <p:cNvPr name="Group 15" id="15"/>
          <p:cNvGrpSpPr/>
          <p:nvPr/>
        </p:nvGrpSpPr>
        <p:grpSpPr>
          <a:xfrm rot="0">
            <a:off x="4298852" y="0"/>
            <a:ext cx="13989148" cy="7868898"/>
            <a:chOff x="0" y="0"/>
            <a:chExt cx="18652198" cy="10491864"/>
          </a:xfrm>
        </p:grpSpPr>
        <p:sp>
          <p:nvSpPr>
            <p:cNvPr name="Freeform 16" id="16"/>
            <p:cNvSpPr/>
            <p:nvPr/>
          </p:nvSpPr>
          <p:spPr>
            <a:xfrm flipH="false" flipV="false" rot="0">
              <a:off x="0" y="0"/>
              <a:ext cx="18652237" cy="10491851"/>
            </a:xfrm>
            <a:custGeom>
              <a:avLst/>
              <a:gdLst/>
              <a:ahLst/>
              <a:cxnLst/>
              <a:rect r="r" b="b" t="t" l="l"/>
              <a:pathLst>
                <a:path h="10491851" w="18652237">
                  <a:moveTo>
                    <a:pt x="0" y="0"/>
                  </a:moveTo>
                  <a:lnTo>
                    <a:pt x="18652237" y="0"/>
                  </a:lnTo>
                  <a:lnTo>
                    <a:pt x="18652237" y="10491851"/>
                  </a:lnTo>
                  <a:lnTo>
                    <a:pt x="0" y="10491851"/>
                  </a:lnTo>
                  <a:lnTo>
                    <a:pt x="0" y="0"/>
                  </a:lnTo>
                  <a:close/>
                </a:path>
              </a:pathLst>
            </a:custGeom>
            <a:blipFill>
              <a:blip r:embed="rId6"/>
              <a:stretch>
                <a:fillRect l="0" t="0" r="0" b="0"/>
              </a:stretch>
            </a:blipFill>
          </p:spPr>
        </p:sp>
      </p:grpSp>
      <p:grpSp>
        <p:nvGrpSpPr>
          <p:cNvPr name="Group 17" id="17"/>
          <p:cNvGrpSpPr/>
          <p:nvPr/>
        </p:nvGrpSpPr>
        <p:grpSpPr>
          <a:xfrm rot="0">
            <a:off x="723900" y="2697699"/>
            <a:ext cx="3005157" cy="3005157"/>
            <a:chOff x="0" y="0"/>
            <a:chExt cx="4006875" cy="4006875"/>
          </a:xfrm>
        </p:grpSpPr>
        <p:sp>
          <p:nvSpPr>
            <p:cNvPr name="Freeform 18" id="18"/>
            <p:cNvSpPr/>
            <p:nvPr/>
          </p:nvSpPr>
          <p:spPr>
            <a:xfrm flipH="false" flipV="false" rot="0">
              <a:off x="0" y="0"/>
              <a:ext cx="4006850" cy="4006850"/>
            </a:xfrm>
            <a:custGeom>
              <a:avLst/>
              <a:gdLst/>
              <a:ahLst/>
              <a:cxnLst/>
              <a:rect r="r" b="b" t="t" l="l"/>
              <a:pathLst>
                <a:path h="4006850" w="4006850">
                  <a:moveTo>
                    <a:pt x="0" y="0"/>
                  </a:moveTo>
                  <a:lnTo>
                    <a:pt x="4006850" y="0"/>
                  </a:lnTo>
                  <a:lnTo>
                    <a:pt x="4006850" y="4006850"/>
                  </a:lnTo>
                  <a:lnTo>
                    <a:pt x="0" y="4006850"/>
                  </a:lnTo>
                  <a:lnTo>
                    <a:pt x="0" y="0"/>
                  </a:lnTo>
                  <a:close/>
                </a:path>
              </a:pathLst>
            </a:custGeom>
            <a:blipFill>
              <a:blip r:embed="rId7"/>
              <a:stretch>
                <a:fillRect l="0" t="0" r="0" b="0"/>
              </a:stretch>
            </a:blipFill>
          </p:spPr>
        </p:sp>
      </p:gr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17303" y="0"/>
            <a:ext cx="18850127" cy="10409225"/>
            <a:chOff x="0" y="0"/>
            <a:chExt cx="25133503" cy="13878966"/>
          </a:xfrm>
        </p:grpSpPr>
        <p:sp>
          <p:nvSpPr>
            <p:cNvPr name="Freeform 3" id="3"/>
            <p:cNvSpPr/>
            <p:nvPr/>
          </p:nvSpPr>
          <p:spPr>
            <a:xfrm flipH="false" flipV="false" rot="0">
              <a:off x="0" y="0"/>
              <a:ext cx="25133554" cy="13878940"/>
            </a:xfrm>
            <a:custGeom>
              <a:avLst/>
              <a:gdLst/>
              <a:ahLst/>
              <a:cxnLst/>
              <a:rect r="r" b="b" t="t" l="l"/>
              <a:pathLst>
                <a:path h="13878940" w="25133554">
                  <a:moveTo>
                    <a:pt x="0" y="0"/>
                  </a:moveTo>
                  <a:lnTo>
                    <a:pt x="25133554" y="0"/>
                  </a:lnTo>
                  <a:lnTo>
                    <a:pt x="25133554" y="13878940"/>
                  </a:lnTo>
                  <a:lnTo>
                    <a:pt x="0" y="13878940"/>
                  </a:lnTo>
                  <a:lnTo>
                    <a:pt x="0" y="0"/>
                  </a:lnTo>
                  <a:close/>
                </a:path>
              </a:pathLst>
            </a:custGeom>
            <a:blipFill>
              <a:blip r:embed="rId3"/>
              <a:stretch>
                <a:fillRect l="0" t="0" r="0" b="-1863"/>
              </a:stretch>
            </a:blipFill>
          </p:spPr>
        </p:sp>
      </p:gr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87153" y="-151105"/>
            <a:ext cx="19229222" cy="10504780"/>
            <a:chOff x="0" y="0"/>
            <a:chExt cx="25638963" cy="14006373"/>
          </a:xfrm>
        </p:grpSpPr>
        <p:sp>
          <p:nvSpPr>
            <p:cNvPr name="Freeform 3" id="3"/>
            <p:cNvSpPr/>
            <p:nvPr/>
          </p:nvSpPr>
          <p:spPr>
            <a:xfrm flipH="false" flipV="false" rot="0">
              <a:off x="0" y="0"/>
              <a:ext cx="25639013" cy="14006322"/>
            </a:xfrm>
            <a:custGeom>
              <a:avLst/>
              <a:gdLst/>
              <a:ahLst/>
              <a:cxnLst/>
              <a:rect r="r" b="b" t="t" l="l"/>
              <a:pathLst>
                <a:path h="14006322" w="25639013">
                  <a:moveTo>
                    <a:pt x="0" y="0"/>
                  </a:moveTo>
                  <a:lnTo>
                    <a:pt x="25639013" y="0"/>
                  </a:lnTo>
                  <a:lnTo>
                    <a:pt x="25639013" y="14006322"/>
                  </a:lnTo>
                  <a:lnTo>
                    <a:pt x="0" y="14006322"/>
                  </a:lnTo>
                  <a:lnTo>
                    <a:pt x="0" y="0"/>
                  </a:lnTo>
                  <a:close/>
                </a:path>
              </a:pathLst>
            </a:custGeom>
            <a:blipFill>
              <a:blip r:embed="rId3"/>
              <a:stretch>
                <a:fillRect l="0" t="0" r="0" b="-2967"/>
              </a:stretch>
            </a:blipFill>
          </p:spPr>
        </p:sp>
      </p:gr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220847"/>
            <a:ext cx="18493349" cy="10574522"/>
            <a:chOff x="0" y="0"/>
            <a:chExt cx="24657799" cy="14099362"/>
          </a:xfrm>
        </p:grpSpPr>
        <p:sp>
          <p:nvSpPr>
            <p:cNvPr name="Freeform 3" id="3"/>
            <p:cNvSpPr/>
            <p:nvPr/>
          </p:nvSpPr>
          <p:spPr>
            <a:xfrm flipH="false" flipV="false" rot="0">
              <a:off x="0" y="0"/>
              <a:ext cx="24657813" cy="14099412"/>
            </a:xfrm>
            <a:custGeom>
              <a:avLst/>
              <a:gdLst/>
              <a:ahLst/>
              <a:cxnLst/>
              <a:rect r="r" b="b" t="t" l="l"/>
              <a:pathLst>
                <a:path h="14099412" w="24657813">
                  <a:moveTo>
                    <a:pt x="0" y="0"/>
                  </a:moveTo>
                  <a:lnTo>
                    <a:pt x="24657813" y="0"/>
                  </a:lnTo>
                  <a:lnTo>
                    <a:pt x="24657813" y="14099412"/>
                  </a:lnTo>
                  <a:lnTo>
                    <a:pt x="0" y="14099412"/>
                  </a:lnTo>
                  <a:lnTo>
                    <a:pt x="0" y="0"/>
                  </a:lnTo>
                  <a:close/>
                </a:path>
              </a:pathLst>
            </a:custGeom>
            <a:blipFill>
              <a:blip r:embed="rId3"/>
              <a:stretch>
                <a:fillRect l="0" t="0" r="-1653" b="0"/>
              </a:stretch>
            </a:blipFill>
          </p:spPr>
        </p:sp>
      </p:gr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406539" cy="10353675"/>
            <a:chOff x="0" y="0"/>
            <a:chExt cx="24542052" cy="13804900"/>
          </a:xfrm>
        </p:grpSpPr>
        <p:sp>
          <p:nvSpPr>
            <p:cNvPr name="Freeform 3" id="3"/>
            <p:cNvSpPr/>
            <p:nvPr/>
          </p:nvSpPr>
          <p:spPr>
            <a:xfrm flipH="false" flipV="false" rot="0">
              <a:off x="0" y="0"/>
              <a:ext cx="24541987" cy="13804900"/>
            </a:xfrm>
            <a:custGeom>
              <a:avLst/>
              <a:gdLst/>
              <a:ahLst/>
              <a:cxnLst/>
              <a:rect r="r" b="b" t="t" l="l"/>
              <a:pathLst>
                <a:path h="13804900" w="24541987">
                  <a:moveTo>
                    <a:pt x="0" y="0"/>
                  </a:moveTo>
                  <a:lnTo>
                    <a:pt x="24541987" y="0"/>
                  </a:lnTo>
                  <a:lnTo>
                    <a:pt x="24541987" y="13804900"/>
                  </a:lnTo>
                  <a:lnTo>
                    <a:pt x="0" y="13804900"/>
                  </a:lnTo>
                  <a:lnTo>
                    <a:pt x="0" y="0"/>
                  </a:lnTo>
                  <a:close/>
                </a:path>
              </a:pathLst>
            </a:custGeom>
            <a:blipFill>
              <a:blip r:embed="rId3"/>
              <a:stretch>
                <a:fillRect l="0" t="0" r="0" b="0"/>
              </a:stretch>
            </a:blipFill>
          </p:spPr>
        </p:sp>
      </p:gr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87153" y="-151105"/>
            <a:ext cx="18675144" cy="10438105"/>
            <a:chOff x="0" y="0"/>
            <a:chExt cx="24900192" cy="13917473"/>
          </a:xfrm>
        </p:grpSpPr>
        <p:sp>
          <p:nvSpPr>
            <p:cNvPr name="Freeform 3" id="3"/>
            <p:cNvSpPr/>
            <p:nvPr/>
          </p:nvSpPr>
          <p:spPr>
            <a:xfrm flipH="false" flipV="false" rot="0">
              <a:off x="0" y="0"/>
              <a:ext cx="24900255" cy="13917422"/>
            </a:xfrm>
            <a:custGeom>
              <a:avLst/>
              <a:gdLst/>
              <a:ahLst/>
              <a:cxnLst/>
              <a:rect r="r" b="b" t="t" l="l"/>
              <a:pathLst>
                <a:path h="13917422" w="24900255">
                  <a:moveTo>
                    <a:pt x="0" y="0"/>
                  </a:moveTo>
                  <a:lnTo>
                    <a:pt x="24900255" y="0"/>
                  </a:lnTo>
                  <a:lnTo>
                    <a:pt x="24900255" y="13917422"/>
                  </a:lnTo>
                  <a:lnTo>
                    <a:pt x="0" y="13917422"/>
                  </a:lnTo>
                  <a:lnTo>
                    <a:pt x="0" y="0"/>
                  </a:lnTo>
                  <a:close/>
                </a:path>
              </a:pathLst>
            </a:custGeom>
            <a:blipFill>
              <a:blip r:embed="rId3"/>
              <a:stretch>
                <a:fillRect l="0" t="0" r="0" b="-639"/>
              </a:stretch>
            </a:blipFill>
          </p:spPr>
        </p:sp>
      </p:gr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FBF5E0"/>
        </a:solidFill>
      </p:bgPr>
    </p:bg>
    <p:spTree>
      <p:nvGrpSpPr>
        <p:cNvPr id="1" name=""/>
        <p:cNvGrpSpPr/>
        <p:nvPr/>
      </p:nvGrpSpPr>
      <p:grpSpPr>
        <a:xfrm>
          <a:off x="0" y="0"/>
          <a:ext cx="0" cy="0"/>
          <a:chOff x="0" y="0"/>
          <a:chExt cx="0" cy="0"/>
        </a:xfrm>
      </p:grpSpPr>
      <p:sp>
        <p:nvSpPr>
          <p:cNvPr name="TextBox 2" id="2"/>
          <p:cNvSpPr txBox="true"/>
          <p:nvPr/>
        </p:nvSpPr>
        <p:spPr>
          <a:xfrm rot="0">
            <a:off x="1227896" y="343748"/>
            <a:ext cx="4830004" cy="1237726"/>
          </a:xfrm>
          <a:prstGeom prst="rect">
            <a:avLst/>
          </a:prstGeom>
        </p:spPr>
        <p:txBody>
          <a:bodyPr anchor="t" rtlCol="false" tIns="0" lIns="0" bIns="0" rIns="0">
            <a:spAutoFit/>
          </a:bodyPr>
          <a:lstStyle/>
          <a:p>
            <a:pPr algn="ctr">
              <a:lnSpc>
                <a:spcPts val="10510"/>
              </a:lnSpc>
            </a:pPr>
            <a:r>
              <a:rPr lang="en-US" sz="6000">
                <a:solidFill>
                  <a:srgbClr val="000000"/>
                </a:solidFill>
                <a:latin typeface="Montserrat"/>
                <a:ea typeface="Montserrat"/>
                <a:cs typeface="Montserrat"/>
                <a:sym typeface="Montserrat"/>
              </a:rPr>
              <a:t>Resources</a:t>
            </a:r>
          </a:p>
        </p:txBody>
      </p:sp>
      <p:sp>
        <p:nvSpPr>
          <p:cNvPr name="TextBox 3" id="3"/>
          <p:cNvSpPr txBox="true"/>
          <p:nvPr/>
        </p:nvSpPr>
        <p:spPr>
          <a:xfrm rot="0">
            <a:off x="1273616" y="2070954"/>
            <a:ext cx="13608949" cy="8785250"/>
          </a:xfrm>
          <a:prstGeom prst="rect">
            <a:avLst/>
          </a:prstGeom>
        </p:spPr>
        <p:txBody>
          <a:bodyPr anchor="t" rtlCol="false" tIns="0" lIns="0" bIns="0" rIns="0">
            <a:spAutoFit/>
          </a:bodyPr>
          <a:lstStyle/>
          <a:p>
            <a:pPr algn="l" marL="772160" indent="-386080" lvl="1">
              <a:lnSpc>
                <a:spcPts val="3840"/>
              </a:lnSpc>
              <a:buFont typeface="Arial"/>
              <a:buChar char="•"/>
            </a:pPr>
            <a:r>
              <a:rPr lang="en-US" sz="3200">
                <a:solidFill>
                  <a:srgbClr val="000000"/>
                </a:solidFill>
                <a:latin typeface="Calibri (MS)"/>
                <a:ea typeface="Calibri (MS)"/>
                <a:cs typeface="Calibri (MS)"/>
                <a:sym typeface="Calibri (MS)"/>
              </a:rPr>
              <a:t>Eden Alternative                   </a:t>
            </a:r>
            <a:r>
              <a:rPr lang="en-US" sz="3200" u="sng">
                <a:solidFill>
                  <a:srgbClr val="0000FF"/>
                </a:solidFill>
                <a:latin typeface="Calibri (MS)"/>
                <a:ea typeface="Calibri (MS)"/>
                <a:cs typeface="Calibri (MS)"/>
                <a:sym typeface="Calibri (MS)"/>
                <a:hlinkClick r:id="rId3" tooltip="https://www.edenalt.org/"/>
              </a:rPr>
              <a:t>https://www.edenalt.org/</a:t>
            </a:r>
          </a:p>
          <a:p>
            <a:pPr algn="l" marL="675640" indent="-337820" lvl="1">
              <a:lnSpc>
                <a:spcPts val="3359"/>
              </a:lnSpc>
            </a:pPr>
          </a:p>
          <a:p>
            <a:pPr algn="l" marL="772160" indent="-386080" lvl="1">
              <a:lnSpc>
                <a:spcPts val="3840"/>
              </a:lnSpc>
              <a:buFont typeface="Arial"/>
              <a:buChar char="•"/>
            </a:pPr>
            <a:r>
              <a:rPr lang="en-US" sz="3200">
                <a:solidFill>
                  <a:srgbClr val="000000"/>
                </a:solidFill>
                <a:latin typeface="Calibri (MS)"/>
                <a:ea typeface="Calibri (MS)"/>
                <a:cs typeface="Calibri (MS)"/>
                <a:sym typeface="Calibri (MS)"/>
              </a:rPr>
              <a:t>DementiAbility                       </a:t>
            </a:r>
            <a:r>
              <a:rPr lang="en-US" sz="3200" u="sng">
                <a:solidFill>
                  <a:srgbClr val="0000FF"/>
                </a:solidFill>
                <a:latin typeface="Calibri (MS)"/>
                <a:ea typeface="Calibri (MS)"/>
                <a:cs typeface="Calibri (MS)"/>
                <a:sym typeface="Calibri (MS)"/>
                <a:hlinkClick r:id="rId4" tooltip="https://dementiability.com/"/>
              </a:rPr>
              <a:t>https://dementiability.com/</a:t>
            </a:r>
          </a:p>
          <a:p>
            <a:pPr algn="l" marL="675640" indent="-337820" lvl="1">
              <a:lnSpc>
                <a:spcPts val="3359"/>
              </a:lnSpc>
            </a:pPr>
          </a:p>
          <a:p>
            <a:pPr algn="l" marL="772160" indent="-386080" lvl="1">
              <a:lnSpc>
                <a:spcPts val="3840"/>
              </a:lnSpc>
              <a:buFont typeface="Arial"/>
              <a:buChar char="•"/>
            </a:pPr>
            <a:r>
              <a:rPr lang="en-US" sz="3200">
                <a:solidFill>
                  <a:srgbClr val="000000"/>
                </a:solidFill>
                <a:latin typeface="Calibri (MS)"/>
                <a:ea typeface="Calibri (MS)"/>
                <a:cs typeface="Calibri (MS)"/>
                <a:sym typeface="Calibri (MS)"/>
              </a:rPr>
              <a:t>Cycling Without Age             </a:t>
            </a:r>
            <a:r>
              <a:rPr lang="en-US" sz="3200" u="sng">
                <a:solidFill>
                  <a:srgbClr val="0000FF"/>
                </a:solidFill>
                <a:latin typeface="Calibri (MS)"/>
                <a:ea typeface="Calibri (MS)"/>
                <a:cs typeface="Calibri (MS)"/>
                <a:sym typeface="Calibri (MS)"/>
                <a:hlinkClick r:id="rId5" tooltip="https://cyclingwithoutage.ca/"/>
              </a:rPr>
              <a:t>https://cyclingwithoutage.ca/</a:t>
            </a:r>
          </a:p>
          <a:p>
            <a:pPr algn="l" marL="675640" indent="-337820" lvl="1">
              <a:lnSpc>
                <a:spcPts val="3359"/>
              </a:lnSpc>
            </a:pPr>
          </a:p>
          <a:p>
            <a:pPr algn="l" marL="772160" indent="-386080" lvl="1">
              <a:lnSpc>
                <a:spcPts val="3840"/>
              </a:lnSpc>
              <a:buFont typeface="Arial"/>
              <a:buChar char="•"/>
            </a:pPr>
            <a:r>
              <a:rPr lang="en-US" sz="3200">
                <a:solidFill>
                  <a:srgbClr val="000000"/>
                </a:solidFill>
                <a:latin typeface="Calibri (MS)"/>
                <a:ea typeface="Calibri (MS)"/>
                <a:cs typeface="Calibri (MS)"/>
                <a:sym typeface="Calibri (MS)"/>
              </a:rPr>
              <a:t>Java Music Club                    </a:t>
            </a:r>
            <a:r>
              <a:rPr lang="en-US" sz="3200" u="sng">
                <a:solidFill>
                  <a:srgbClr val="0000FF"/>
                </a:solidFill>
                <a:latin typeface="Calibri (MS)"/>
                <a:ea typeface="Calibri (MS)"/>
                <a:cs typeface="Calibri (MS)"/>
                <a:sym typeface="Calibri (MS)"/>
                <a:hlinkClick r:id="rId6" tooltip="https://javagp.com/java-music-club/"/>
              </a:rPr>
              <a:t>https://javagp.com/java-music-club/</a:t>
            </a:r>
          </a:p>
          <a:p>
            <a:pPr algn="l" marL="675640" indent="-337820" lvl="1">
              <a:lnSpc>
                <a:spcPts val="3359"/>
              </a:lnSpc>
            </a:pPr>
          </a:p>
          <a:p>
            <a:pPr algn="l" marL="772160" indent="-386080" lvl="1">
              <a:lnSpc>
                <a:spcPts val="3840"/>
              </a:lnSpc>
              <a:buFont typeface="Arial"/>
              <a:buChar char="•"/>
            </a:pPr>
            <a:r>
              <a:rPr lang="en-US" sz="3200">
                <a:solidFill>
                  <a:srgbClr val="000000"/>
                </a:solidFill>
                <a:latin typeface="Calibri (MS)"/>
                <a:ea typeface="Calibri (MS)"/>
                <a:cs typeface="Calibri (MS)"/>
                <a:sym typeface="Calibri (MS)"/>
              </a:rPr>
              <a:t>Positive Approach to Care   </a:t>
            </a:r>
            <a:r>
              <a:rPr lang="en-US" sz="3200" u="sng">
                <a:solidFill>
                  <a:srgbClr val="0000FF"/>
                </a:solidFill>
                <a:latin typeface="Calibri (MS)"/>
                <a:ea typeface="Calibri (MS)"/>
                <a:cs typeface="Calibri (MS)"/>
                <a:sym typeface="Calibri (MS)"/>
                <a:hlinkClick r:id="rId7" tooltip="https://teepasnow.com/"/>
              </a:rPr>
              <a:t>https://teepasnow.com/</a:t>
            </a:r>
          </a:p>
          <a:p>
            <a:pPr algn="l" marL="675640" indent="-337820" lvl="1">
              <a:lnSpc>
                <a:spcPts val="3359"/>
              </a:lnSpc>
            </a:pPr>
          </a:p>
          <a:p>
            <a:pPr algn="l" marL="772160" indent="-386080" lvl="1">
              <a:lnSpc>
                <a:spcPts val="3840"/>
              </a:lnSpc>
              <a:buFont typeface="Arial"/>
              <a:buChar char="•"/>
            </a:pPr>
            <a:r>
              <a:rPr lang="en-US" sz="3200">
                <a:solidFill>
                  <a:srgbClr val="000000"/>
                </a:solidFill>
                <a:latin typeface="Calibri (MS)"/>
                <a:ea typeface="Calibri (MS)"/>
                <a:cs typeface="Calibri (MS)"/>
                <a:sym typeface="Calibri (MS)"/>
              </a:rPr>
              <a:t>Tovertavel                              </a:t>
            </a:r>
            <a:r>
              <a:rPr lang="en-US" sz="3200" u="sng">
                <a:solidFill>
                  <a:srgbClr val="0000FF"/>
                </a:solidFill>
                <a:latin typeface="Calibri (MS)"/>
                <a:ea typeface="Calibri (MS)"/>
                <a:cs typeface="Calibri (MS)"/>
                <a:sym typeface="Calibri (MS)"/>
                <a:hlinkClick r:id="rId8" tooltip="https://www.tover.care/ca-en/"/>
              </a:rPr>
              <a:t>https://www.tover.care/ca-en/</a:t>
            </a:r>
          </a:p>
          <a:p>
            <a:pPr algn="l" marL="675640" indent="-337820" lvl="1">
              <a:lnSpc>
                <a:spcPts val="3359"/>
              </a:lnSpc>
            </a:pPr>
          </a:p>
          <a:p>
            <a:pPr algn="l" marL="772160" indent="-386080" lvl="1">
              <a:lnSpc>
                <a:spcPts val="3840"/>
              </a:lnSpc>
              <a:buFont typeface="Arial"/>
              <a:buChar char="•"/>
            </a:pPr>
            <a:r>
              <a:rPr lang="en-US" sz="3200">
                <a:solidFill>
                  <a:srgbClr val="000000"/>
                </a:solidFill>
                <a:latin typeface="Calibri (MS)"/>
                <a:ea typeface="Calibri (MS)"/>
                <a:cs typeface="Calibri (MS)"/>
                <a:sym typeface="Calibri (MS)"/>
              </a:rPr>
              <a:t>Motiview                               </a:t>
            </a:r>
            <a:r>
              <a:rPr lang="en-US" sz="3200" u="sng">
                <a:solidFill>
                  <a:srgbClr val="0000FF"/>
                </a:solidFill>
                <a:latin typeface="Calibri (MS)"/>
                <a:ea typeface="Calibri (MS)"/>
                <a:cs typeface="Calibri (MS)"/>
                <a:sym typeface="Calibri (MS)"/>
                <a:hlinkClick r:id="rId9" tooltip="https://motiview.ca/"/>
              </a:rPr>
              <a:t>https://motiview.ca/</a:t>
            </a:r>
          </a:p>
          <a:p>
            <a:pPr algn="l" marL="675640" indent="-337820" lvl="1">
              <a:lnSpc>
                <a:spcPts val="3359"/>
              </a:lnSpc>
            </a:pPr>
          </a:p>
          <a:p>
            <a:pPr algn="l" marL="772160" indent="-386080" lvl="1">
              <a:lnSpc>
                <a:spcPts val="3840"/>
              </a:lnSpc>
              <a:buFont typeface="Arial"/>
              <a:buChar char="•"/>
            </a:pPr>
            <a:r>
              <a:rPr lang="en-US" sz="3200">
                <a:solidFill>
                  <a:srgbClr val="000000"/>
                </a:solidFill>
                <a:latin typeface="Calibri (MS)"/>
                <a:ea typeface="Calibri (MS)"/>
                <a:cs typeface="Calibri (MS)"/>
                <a:sym typeface="Calibri (MS)"/>
              </a:rPr>
              <a:t>LinkedSenior                          </a:t>
            </a:r>
            <a:r>
              <a:rPr lang="en-US" sz="3200" u="sng">
                <a:solidFill>
                  <a:srgbClr val="0000FF"/>
                </a:solidFill>
                <a:latin typeface="Calibri (MS)"/>
                <a:ea typeface="Calibri (MS)"/>
                <a:cs typeface="Calibri (MS)"/>
                <a:sym typeface="Calibri (MS)"/>
                <a:hlinkClick r:id="rId10" tooltip="https://info.lifeloop.com/linked-senior"/>
              </a:rPr>
              <a:t>https://info.lifeloop.com/linked-senior</a:t>
            </a:r>
          </a:p>
          <a:p>
            <a:pPr algn="l" marL="675640" indent="-337820" lvl="1">
              <a:lnSpc>
                <a:spcPts val="3359"/>
              </a:lnSpc>
            </a:pPr>
          </a:p>
          <a:p>
            <a:pPr algn="l" marL="675640" indent="-337820" lvl="1">
              <a:lnSpc>
                <a:spcPts val="3359"/>
              </a:lnSpc>
            </a:pPr>
          </a:p>
          <a:p>
            <a:pPr algn="l" marL="675640" indent="-337820" lvl="1">
              <a:lnSpc>
                <a:spcPts val="3359"/>
              </a:lnSpc>
            </a:pP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520" y="0"/>
            <a:ext cx="18406529" cy="10287000"/>
            <a:chOff x="0" y="0"/>
            <a:chExt cx="24542039" cy="13716000"/>
          </a:xfrm>
        </p:grpSpPr>
        <p:sp>
          <p:nvSpPr>
            <p:cNvPr name="Freeform 3" id="3"/>
            <p:cNvSpPr/>
            <p:nvPr/>
          </p:nvSpPr>
          <p:spPr>
            <a:xfrm flipH="false" flipV="false" rot="0">
              <a:off x="0" y="0"/>
              <a:ext cx="24541987" cy="13716000"/>
            </a:xfrm>
            <a:custGeom>
              <a:avLst/>
              <a:gdLst/>
              <a:ahLst/>
              <a:cxnLst/>
              <a:rect r="r" b="b" t="t" l="l"/>
              <a:pathLst>
                <a:path h="13716000" w="24541987">
                  <a:moveTo>
                    <a:pt x="0" y="0"/>
                  </a:moveTo>
                  <a:lnTo>
                    <a:pt x="24541987" y="0"/>
                  </a:lnTo>
                  <a:lnTo>
                    <a:pt x="24541987" y="13716000"/>
                  </a:lnTo>
                  <a:lnTo>
                    <a:pt x="0" y="13716000"/>
                  </a:lnTo>
                  <a:lnTo>
                    <a:pt x="0" y="0"/>
                  </a:lnTo>
                  <a:close/>
                </a:path>
              </a:pathLst>
            </a:custGeom>
            <a:blipFill>
              <a:blip r:embed="rId3"/>
              <a:stretch>
                <a:fillRect l="0" t="0" r="0" b="-648"/>
              </a:stretch>
            </a:blipFill>
          </p:spPr>
        </p:sp>
      </p:gr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4000500" y="-4000500"/>
            <a:ext cx="10287000" cy="18288000"/>
            <a:chOff x="0" y="0"/>
            <a:chExt cx="13716000" cy="24384000"/>
          </a:xfrm>
        </p:grpSpPr>
        <p:sp>
          <p:nvSpPr>
            <p:cNvPr name="Freeform 3" id="3"/>
            <p:cNvSpPr/>
            <p:nvPr/>
          </p:nvSpPr>
          <p:spPr>
            <a:xfrm flipH="false" flipV="false" rot="0">
              <a:off x="0" y="0"/>
              <a:ext cx="13716000" cy="24384000"/>
            </a:xfrm>
            <a:custGeom>
              <a:avLst/>
              <a:gdLst/>
              <a:ahLst/>
              <a:cxnLst/>
              <a:rect r="r" b="b" t="t" l="l"/>
              <a:pathLst>
                <a:path h="24384000" w="13716000">
                  <a:moveTo>
                    <a:pt x="0" y="0"/>
                  </a:moveTo>
                  <a:lnTo>
                    <a:pt x="13716000" y="0"/>
                  </a:lnTo>
                  <a:lnTo>
                    <a:pt x="13716000" y="24384000"/>
                  </a:lnTo>
                  <a:lnTo>
                    <a:pt x="0" y="24384000"/>
                  </a:lnTo>
                  <a:close/>
                </a:path>
              </a:pathLst>
            </a:custGeom>
            <a:solidFill>
              <a:srgbClr val="001489"/>
            </a:solidFill>
          </p:spPr>
        </p:sp>
      </p:grpSp>
      <p:grpSp>
        <p:nvGrpSpPr>
          <p:cNvPr name="Group 4" id="4"/>
          <p:cNvGrpSpPr/>
          <p:nvPr/>
        </p:nvGrpSpPr>
        <p:grpSpPr>
          <a:xfrm rot="-5400000">
            <a:off x="17566691" y="6976300"/>
            <a:ext cx="1047598" cy="4049401"/>
            <a:chOff x="0" y="0"/>
            <a:chExt cx="1396797" cy="5399202"/>
          </a:xfrm>
        </p:grpSpPr>
        <p:sp>
          <p:nvSpPr>
            <p:cNvPr name="Freeform 5" id="5"/>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6" id="6"/>
          <p:cNvGrpSpPr/>
          <p:nvPr/>
        </p:nvGrpSpPr>
        <p:grpSpPr>
          <a:xfrm rot="0">
            <a:off x="16221732" y="8607371"/>
            <a:ext cx="804177" cy="787203"/>
            <a:chOff x="0" y="0"/>
            <a:chExt cx="1072236" cy="1049604"/>
          </a:xfrm>
        </p:grpSpPr>
        <p:sp>
          <p:nvSpPr>
            <p:cNvPr name="Freeform 7" id="7"/>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3"/>
              <a:stretch>
                <a:fillRect l="0" t="0" r="-391436" b="2"/>
              </a:stretch>
            </a:blipFill>
          </p:spPr>
        </p:sp>
      </p:grpSp>
      <p:sp>
        <p:nvSpPr>
          <p:cNvPr name="TextBox 8" id="8"/>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FFFFFF"/>
                </a:solidFill>
                <a:latin typeface="Calibri (MS) Bold"/>
                <a:ea typeface="Calibri (MS) Bold"/>
                <a:cs typeface="Calibri (MS) Bold"/>
                <a:sym typeface="Calibri (MS) Bold"/>
              </a:rPr>
              <a:t>CLRI-LTC.CA</a:t>
            </a:r>
          </a:p>
        </p:txBody>
      </p:sp>
      <p:grpSp>
        <p:nvGrpSpPr>
          <p:cNvPr name="Group 9" id="9"/>
          <p:cNvGrpSpPr/>
          <p:nvPr/>
        </p:nvGrpSpPr>
        <p:grpSpPr>
          <a:xfrm rot="-10800000">
            <a:off x="15451569" y="298752"/>
            <a:ext cx="540001" cy="540001"/>
            <a:chOff x="0" y="0"/>
            <a:chExt cx="720001" cy="720001"/>
          </a:xfrm>
        </p:grpSpPr>
        <p:sp>
          <p:nvSpPr>
            <p:cNvPr name="Freeform 10" id="10"/>
            <p:cNvSpPr/>
            <p:nvPr/>
          </p:nvSpPr>
          <p:spPr>
            <a:xfrm flipH="false" flipV="false" rot="0">
              <a:off x="0" y="0"/>
              <a:ext cx="719963" cy="719963"/>
            </a:xfrm>
            <a:custGeom>
              <a:avLst/>
              <a:gdLst/>
              <a:ahLst/>
              <a:cxnLst/>
              <a:rect r="r" b="b" t="t" l="l"/>
              <a:pathLst>
                <a:path h="719963" w="719963">
                  <a:moveTo>
                    <a:pt x="0" y="360045"/>
                  </a:moveTo>
                  <a:cubicBezTo>
                    <a:pt x="0" y="161163"/>
                    <a:pt x="161163" y="0"/>
                    <a:pt x="360045" y="0"/>
                  </a:cubicBezTo>
                  <a:cubicBezTo>
                    <a:pt x="558927" y="0"/>
                    <a:pt x="719963" y="161163"/>
                    <a:pt x="719963" y="360045"/>
                  </a:cubicBezTo>
                  <a:cubicBezTo>
                    <a:pt x="719963" y="558927"/>
                    <a:pt x="558800" y="719963"/>
                    <a:pt x="360045" y="719963"/>
                  </a:cubicBezTo>
                  <a:cubicBezTo>
                    <a:pt x="161290" y="719963"/>
                    <a:pt x="0" y="558800"/>
                    <a:pt x="0" y="360045"/>
                  </a:cubicBezTo>
                  <a:close/>
                </a:path>
              </a:pathLst>
            </a:custGeom>
            <a:blipFill>
              <a:blip r:embed="rId4">
                <a:alphaModFix amt="0"/>
              </a:blip>
              <a:stretch>
                <a:fillRect l="-78307" t="0" r="-78313" b="-5"/>
              </a:stretch>
            </a:blipFill>
            <a:ln w="76200" cap="sq">
              <a:solidFill>
                <a:srgbClr val="FFC425"/>
              </a:solidFill>
              <a:prstDash val="solid"/>
              <a:miter/>
            </a:ln>
          </p:spPr>
        </p:sp>
      </p:grpSp>
      <p:grpSp>
        <p:nvGrpSpPr>
          <p:cNvPr name="Group 11" id="11"/>
          <p:cNvGrpSpPr/>
          <p:nvPr/>
        </p:nvGrpSpPr>
        <p:grpSpPr>
          <a:xfrm rot="-10800000">
            <a:off x="14825282" y="883329"/>
            <a:ext cx="664197" cy="675599"/>
            <a:chOff x="0" y="0"/>
            <a:chExt cx="885596" cy="900798"/>
          </a:xfrm>
        </p:grpSpPr>
        <p:sp>
          <p:nvSpPr>
            <p:cNvPr name="Freeform 12" id="12"/>
            <p:cNvSpPr/>
            <p:nvPr/>
          </p:nvSpPr>
          <p:spPr>
            <a:xfrm flipH="false" flipV="false" rot="0">
              <a:off x="0" y="0"/>
              <a:ext cx="885571" cy="900811"/>
            </a:xfrm>
            <a:custGeom>
              <a:avLst/>
              <a:gdLst/>
              <a:ahLst/>
              <a:cxnLst/>
              <a:rect r="r" b="b" t="t" l="l"/>
              <a:pathLst>
                <a:path h="900811" w="885571">
                  <a:moveTo>
                    <a:pt x="0" y="450342"/>
                  </a:moveTo>
                  <a:cubicBezTo>
                    <a:pt x="0" y="201676"/>
                    <a:pt x="198247" y="0"/>
                    <a:pt x="442849" y="0"/>
                  </a:cubicBezTo>
                  <a:cubicBezTo>
                    <a:pt x="687451" y="0"/>
                    <a:pt x="885571" y="201676"/>
                    <a:pt x="885571" y="450342"/>
                  </a:cubicBezTo>
                  <a:cubicBezTo>
                    <a:pt x="885571" y="699008"/>
                    <a:pt x="687324" y="900811"/>
                    <a:pt x="442849" y="900811"/>
                  </a:cubicBezTo>
                  <a:cubicBezTo>
                    <a:pt x="198374" y="900811"/>
                    <a:pt x="0" y="699135"/>
                    <a:pt x="0" y="450342"/>
                  </a:cubicBezTo>
                  <a:close/>
                </a:path>
              </a:pathLst>
            </a:custGeom>
            <a:solidFill>
              <a:srgbClr val="8DC63F"/>
            </a:solidFill>
          </p:spPr>
        </p:sp>
      </p:grpSp>
      <p:grpSp>
        <p:nvGrpSpPr>
          <p:cNvPr name="Group 13" id="13"/>
          <p:cNvGrpSpPr/>
          <p:nvPr/>
        </p:nvGrpSpPr>
        <p:grpSpPr>
          <a:xfrm rot="-10800000">
            <a:off x="13899051" y="-588950"/>
            <a:ext cx="1355398" cy="1355398"/>
            <a:chOff x="0" y="0"/>
            <a:chExt cx="1807197" cy="1807197"/>
          </a:xfrm>
        </p:grpSpPr>
        <p:sp>
          <p:nvSpPr>
            <p:cNvPr name="Freeform 14" id="14"/>
            <p:cNvSpPr/>
            <p:nvPr/>
          </p:nvSpPr>
          <p:spPr>
            <a:xfrm flipH="false" flipV="false" rot="0">
              <a:off x="0" y="0"/>
              <a:ext cx="1807210" cy="1807210"/>
            </a:xfrm>
            <a:custGeom>
              <a:avLst/>
              <a:gdLst/>
              <a:ahLst/>
              <a:cxnLst/>
              <a:rect r="r" b="b" t="t" l="l"/>
              <a:pathLst>
                <a:path h="1807210" w="1807210">
                  <a:moveTo>
                    <a:pt x="0" y="903605"/>
                  </a:moveTo>
                  <a:cubicBezTo>
                    <a:pt x="0" y="404495"/>
                    <a:pt x="404495" y="0"/>
                    <a:pt x="903605" y="0"/>
                  </a:cubicBezTo>
                  <a:cubicBezTo>
                    <a:pt x="1402715" y="0"/>
                    <a:pt x="1807210" y="404495"/>
                    <a:pt x="1807210" y="903605"/>
                  </a:cubicBezTo>
                  <a:cubicBezTo>
                    <a:pt x="1807210" y="1402715"/>
                    <a:pt x="1402588" y="1807210"/>
                    <a:pt x="903605" y="1807210"/>
                  </a:cubicBezTo>
                  <a:cubicBezTo>
                    <a:pt x="404622" y="1807210"/>
                    <a:pt x="0" y="1402588"/>
                    <a:pt x="0" y="903605"/>
                  </a:cubicBezTo>
                  <a:close/>
                </a:path>
              </a:pathLst>
            </a:custGeom>
            <a:blipFill>
              <a:blip r:embed="rId4">
                <a:alphaModFix amt="0"/>
              </a:blip>
              <a:stretch>
                <a:fillRect l="-78303" t="0" r="-78302" b="0"/>
              </a:stretch>
            </a:blipFill>
            <a:ln w="152400" cap="sq">
              <a:solidFill>
                <a:srgbClr val="F68A33"/>
              </a:solidFill>
              <a:prstDash val="solid"/>
              <a:miter/>
            </a:ln>
          </p:spPr>
        </p:sp>
      </p:grpSp>
      <p:sp>
        <p:nvSpPr>
          <p:cNvPr name="TextBox 15" id="15"/>
          <p:cNvSpPr txBox="true"/>
          <p:nvPr/>
        </p:nvSpPr>
        <p:spPr>
          <a:xfrm rot="0">
            <a:off x="1007021" y="3625748"/>
            <a:ext cx="16273948" cy="2067820"/>
          </a:xfrm>
          <a:prstGeom prst="rect">
            <a:avLst/>
          </a:prstGeom>
        </p:spPr>
        <p:txBody>
          <a:bodyPr anchor="t" rtlCol="false" tIns="0" lIns="0" bIns="0" rIns="0">
            <a:spAutoFit/>
          </a:bodyPr>
          <a:lstStyle/>
          <a:p>
            <a:pPr algn="ctr">
              <a:lnSpc>
                <a:spcPts val="8640"/>
              </a:lnSpc>
            </a:pPr>
            <a:r>
              <a:rPr lang="en-US" b="true" sz="7200">
                <a:solidFill>
                  <a:srgbClr val="FFFFFF"/>
                </a:solidFill>
                <a:latin typeface="Calibri (MS) Bold"/>
                <a:ea typeface="Calibri (MS) Bold"/>
                <a:cs typeface="Calibri (MS) Bold"/>
                <a:sym typeface="Calibri (MS) Bold"/>
              </a:rPr>
              <a:t>Resources to Learn More</a:t>
            </a:r>
          </a:p>
          <a:p>
            <a:pPr algn="l">
              <a:lnSpc>
                <a:spcPts val="8640"/>
              </a:lnSpc>
            </a:pPr>
          </a:p>
        </p:txBody>
      </p:sp>
      <p:sp>
        <p:nvSpPr>
          <p:cNvPr name="TextBox 16" id="16"/>
          <p:cNvSpPr txBox="true"/>
          <p:nvPr/>
        </p:nvSpPr>
        <p:spPr>
          <a:xfrm rot="0">
            <a:off x="17117339" y="8651177"/>
            <a:ext cx="914552" cy="651977"/>
          </a:xfrm>
          <a:prstGeom prst="rect">
            <a:avLst/>
          </a:prstGeom>
        </p:spPr>
        <p:txBody>
          <a:bodyPr anchor="t" rtlCol="false" tIns="0" lIns="0" bIns="0" rIns="0">
            <a:spAutoFit/>
          </a:bodyPr>
          <a:lstStyle/>
          <a:p>
            <a:pPr algn="l">
              <a:lnSpc>
                <a:spcPts val="3359"/>
              </a:lnSpc>
            </a:pPr>
            <a:r>
              <a:rPr lang="en-US" b="true" sz="2799">
                <a:solidFill>
                  <a:srgbClr val="001489"/>
                </a:solidFill>
                <a:latin typeface="Calibri (MS) Bold"/>
                <a:ea typeface="Calibri (MS) Bold"/>
                <a:cs typeface="Calibri (MS) Bold"/>
                <a:sym typeface="Calibri (MS) Bold"/>
              </a:rPr>
              <a:t>‹#›</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300904" y="7954185"/>
            <a:ext cx="899998" cy="899998"/>
            <a:chOff x="0" y="0"/>
            <a:chExt cx="1199998" cy="1199998"/>
          </a:xfrm>
        </p:grpSpPr>
        <p:sp>
          <p:nvSpPr>
            <p:cNvPr name="Freeform 3" id="3"/>
            <p:cNvSpPr/>
            <p:nvPr/>
          </p:nvSpPr>
          <p:spPr>
            <a:xfrm flipH="false" flipV="false" rot="0">
              <a:off x="0" y="0"/>
              <a:ext cx="1200023" cy="1200023"/>
            </a:xfrm>
            <a:custGeom>
              <a:avLst/>
              <a:gdLst/>
              <a:ahLst/>
              <a:cxnLst/>
              <a:rect r="r" b="b" t="t" l="l"/>
              <a:pathLst>
                <a:path h="1200023" w="1200023">
                  <a:moveTo>
                    <a:pt x="0" y="599948"/>
                  </a:moveTo>
                  <a:cubicBezTo>
                    <a:pt x="0" y="268605"/>
                    <a:pt x="268605" y="0"/>
                    <a:pt x="599948" y="0"/>
                  </a:cubicBezTo>
                  <a:cubicBezTo>
                    <a:pt x="931291" y="0"/>
                    <a:pt x="1200023" y="268605"/>
                    <a:pt x="1200023" y="599948"/>
                  </a:cubicBezTo>
                  <a:cubicBezTo>
                    <a:pt x="1200023" y="931291"/>
                    <a:pt x="931418" y="1200023"/>
                    <a:pt x="599948" y="1200023"/>
                  </a:cubicBezTo>
                  <a:cubicBezTo>
                    <a:pt x="268478" y="1200023"/>
                    <a:pt x="0" y="931418"/>
                    <a:pt x="0" y="599948"/>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266892" y="8769220"/>
            <a:ext cx="1071001" cy="1089003"/>
            <a:chOff x="0" y="0"/>
            <a:chExt cx="1428001" cy="1452004"/>
          </a:xfrm>
        </p:grpSpPr>
        <p:sp>
          <p:nvSpPr>
            <p:cNvPr name="Freeform 5" id="5"/>
            <p:cNvSpPr/>
            <p:nvPr/>
          </p:nvSpPr>
          <p:spPr>
            <a:xfrm flipH="false" flipV="false" rot="0">
              <a:off x="0" y="0"/>
              <a:ext cx="1427988" cy="1452118"/>
            </a:xfrm>
            <a:custGeom>
              <a:avLst/>
              <a:gdLst/>
              <a:ahLst/>
              <a:cxnLst/>
              <a:rect r="r" b="b" t="t" l="l"/>
              <a:pathLst>
                <a:path h="1452118" w="1427988">
                  <a:moveTo>
                    <a:pt x="0" y="726059"/>
                  </a:moveTo>
                  <a:cubicBezTo>
                    <a:pt x="0" y="324993"/>
                    <a:pt x="319659" y="0"/>
                    <a:pt x="713994" y="0"/>
                  </a:cubicBezTo>
                  <a:cubicBezTo>
                    <a:pt x="1108329" y="0"/>
                    <a:pt x="1427988" y="324993"/>
                    <a:pt x="1427988" y="726059"/>
                  </a:cubicBezTo>
                  <a:cubicBezTo>
                    <a:pt x="1427988" y="1127125"/>
                    <a:pt x="1108329" y="1452118"/>
                    <a:pt x="713994" y="1452118"/>
                  </a:cubicBezTo>
                  <a:cubicBezTo>
                    <a:pt x="319659" y="1452118"/>
                    <a:pt x="0" y="1126998"/>
                    <a:pt x="0" y="726059"/>
                  </a:cubicBezTo>
                  <a:close/>
                </a:path>
              </a:pathLst>
            </a:custGeom>
            <a:solidFill>
              <a:srgbClr val="8DC63F"/>
            </a:solidFill>
          </p:spPr>
        </p:sp>
      </p:grpSp>
      <p:grpSp>
        <p:nvGrpSpPr>
          <p:cNvPr name="Group 6" id="6"/>
          <p:cNvGrpSpPr/>
          <p:nvPr/>
        </p:nvGrpSpPr>
        <p:grpSpPr>
          <a:xfrm rot="5400000">
            <a:off x="-1106748" y="9165574"/>
            <a:ext cx="2167804" cy="2167804"/>
            <a:chOff x="0" y="0"/>
            <a:chExt cx="2890406" cy="2890406"/>
          </a:xfrm>
        </p:grpSpPr>
        <p:sp>
          <p:nvSpPr>
            <p:cNvPr name="Freeform 7" id="7"/>
            <p:cNvSpPr/>
            <p:nvPr/>
          </p:nvSpPr>
          <p:spPr>
            <a:xfrm flipH="false" flipV="false" rot="0">
              <a:off x="0" y="0"/>
              <a:ext cx="2890520" cy="2890520"/>
            </a:xfrm>
            <a:custGeom>
              <a:avLst/>
              <a:gdLst/>
              <a:ahLst/>
              <a:cxnLst/>
              <a:rect r="r" b="b" t="t" l="l"/>
              <a:pathLst>
                <a:path h="2890520" w="2890520">
                  <a:moveTo>
                    <a:pt x="0" y="1445260"/>
                  </a:moveTo>
                  <a:cubicBezTo>
                    <a:pt x="0" y="647065"/>
                    <a:pt x="647065" y="0"/>
                    <a:pt x="1445260" y="0"/>
                  </a:cubicBezTo>
                  <a:cubicBezTo>
                    <a:pt x="2243455" y="0"/>
                    <a:pt x="2890520" y="647065"/>
                    <a:pt x="2890520" y="1445260"/>
                  </a:cubicBezTo>
                  <a:cubicBezTo>
                    <a:pt x="2890520" y="2243455"/>
                    <a:pt x="2243455" y="2890520"/>
                    <a:pt x="1445260" y="2890520"/>
                  </a:cubicBezTo>
                  <a:cubicBezTo>
                    <a:pt x="647065" y="2890520"/>
                    <a:pt x="0" y="2243328"/>
                    <a:pt x="0" y="1445260"/>
                  </a:cubicBezTo>
                  <a:close/>
                </a:path>
              </a:pathLst>
            </a:custGeom>
            <a:blipFill>
              <a:blip r:embed="rId3">
                <a:alphaModFix amt="0"/>
              </a:blip>
              <a:stretch>
                <a:fillRect l="-78300" t="0" r="-78296" b="3"/>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3" id="13"/>
          <p:cNvSpPr txBox="true"/>
          <p:nvPr/>
        </p:nvSpPr>
        <p:spPr>
          <a:xfrm rot="0">
            <a:off x="3377775" y="774421"/>
            <a:ext cx="13675347" cy="1083755"/>
          </a:xfrm>
          <a:prstGeom prst="rect">
            <a:avLst/>
          </a:prstGeom>
        </p:spPr>
        <p:txBody>
          <a:bodyPr anchor="t" rtlCol="false" tIns="0" lIns="0" bIns="0" rIns="0">
            <a:spAutoFit/>
          </a:bodyPr>
          <a:lstStyle/>
          <a:p>
            <a:pPr algn="l">
              <a:lnSpc>
                <a:spcPts val="4800"/>
              </a:lnSpc>
            </a:pPr>
            <a:r>
              <a:rPr lang="en-US" b="true" sz="4000">
                <a:solidFill>
                  <a:srgbClr val="323232"/>
                </a:solidFill>
                <a:latin typeface="Calibri (MS) Bold"/>
                <a:ea typeface="Calibri (MS) Bold"/>
                <a:cs typeface="Calibri (MS) Bold"/>
                <a:sym typeface="Calibri (MS) Bold"/>
              </a:rPr>
              <a:t>Book Recommendations</a:t>
            </a:r>
          </a:p>
        </p:txBody>
      </p:sp>
      <p:grpSp>
        <p:nvGrpSpPr>
          <p:cNvPr name="Group 14" id="14"/>
          <p:cNvGrpSpPr/>
          <p:nvPr/>
        </p:nvGrpSpPr>
        <p:grpSpPr>
          <a:xfrm rot="0">
            <a:off x="3286354" y="2126475"/>
            <a:ext cx="4476264" cy="6971214"/>
            <a:chOff x="0" y="0"/>
            <a:chExt cx="5968352" cy="9294952"/>
          </a:xfrm>
        </p:grpSpPr>
        <p:sp>
          <p:nvSpPr>
            <p:cNvPr name="Freeform 15" id="15"/>
            <p:cNvSpPr/>
            <p:nvPr/>
          </p:nvSpPr>
          <p:spPr>
            <a:xfrm flipH="false" flipV="false" rot="0">
              <a:off x="0" y="0"/>
              <a:ext cx="5968365" cy="9295003"/>
            </a:xfrm>
            <a:custGeom>
              <a:avLst/>
              <a:gdLst/>
              <a:ahLst/>
              <a:cxnLst/>
              <a:rect r="r" b="b" t="t" l="l"/>
              <a:pathLst>
                <a:path h="9295003" w="5968365">
                  <a:moveTo>
                    <a:pt x="0" y="0"/>
                  </a:moveTo>
                  <a:lnTo>
                    <a:pt x="5968365" y="0"/>
                  </a:lnTo>
                  <a:lnTo>
                    <a:pt x="5968365" y="9295003"/>
                  </a:lnTo>
                  <a:lnTo>
                    <a:pt x="0" y="9295003"/>
                  </a:lnTo>
                  <a:lnTo>
                    <a:pt x="0" y="0"/>
                  </a:lnTo>
                  <a:close/>
                </a:path>
              </a:pathLst>
            </a:custGeom>
            <a:blipFill>
              <a:blip r:embed="rId5"/>
              <a:stretch>
                <a:fillRect l="0" t="0" r="0" b="0"/>
              </a:stretch>
            </a:blipFill>
          </p:spPr>
        </p:sp>
      </p:grpSp>
      <p:grpSp>
        <p:nvGrpSpPr>
          <p:cNvPr name="Group 16" id="16"/>
          <p:cNvGrpSpPr/>
          <p:nvPr/>
        </p:nvGrpSpPr>
        <p:grpSpPr>
          <a:xfrm rot="0">
            <a:off x="9923593" y="2126485"/>
            <a:ext cx="4733211" cy="7154847"/>
            <a:chOff x="0" y="0"/>
            <a:chExt cx="6310948" cy="9539796"/>
          </a:xfrm>
        </p:grpSpPr>
        <p:sp>
          <p:nvSpPr>
            <p:cNvPr name="Freeform 17" id="17"/>
            <p:cNvSpPr/>
            <p:nvPr/>
          </p:nvSpPr>
          <p:spPr>
            <a:xfrm flipH="false" flipV="false" rot="0">
              <a:off x="0" y="0"/>
              <a:ext cx="6311011" cy="9539859"/>
            </a:xfrm>
            <a:custGeom>
              <a:avLst/>
              <a:gdLst/>
              <a:ahLst/>
              <a:cxnLst/>
              <a:rect r="r" b="b" t="t" l="l"/>
              <a:pathLst>
                <a:path h="9539859" w="6311011">
                  <a:moveTo>
                    <a:pt x="0" y="0"/>
                  </a:moveTo>
                  <a:lnTo>
                    <a:pt x="6311011" y="0"/>
                  </a:lnTo>
                  <a:lnTo>
                    <a:pt x="6311011" y="9539859"/>
                  </a:lnTo>
                  <a:lnTo>
                    <a:pt x="0" y="9539859"/>
                  </a:lnTo>
                  <a:lnTo>
                    <a:pt x="0" y="0"/>
                  </a:lnTo>
                  <a:close/>
                </a:path>
              </a:pathLst>
            </a:custGeom>
            <a:blipFill>
              <a:blip r:embed="rId6"/>
              <a:stretch>
                <a:fillRect l="0" t="0" r="1" b="0"/>
              </a:stretch>
            </a:blipFill>
          </p:spPr>
        </p:sp>
      </p:grpSp>
      <p:sp>
        <p:nvSpPr>
          <p:cNvPr name="TextBox 18" id="18"/>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274149" y="353930"/>
            <a:ext cx="899998" cy="899998"/>
            <a:chOff x="0" y="0"/>
            <a:chExt cx="1199998" cy="1199998"/>
          </a:xfrm>
        </p:grpSpPr>
        <p:sp>
          <p:nvSpPr>
            <p:cNvPr name="Freeform 3" id="3"/>
            <p:cNvSpPr/>
            <p:nvPr/>
          </p:nvSpPr>
          <p:spPr>
            <a:xfrm flipH="false" flipV="false" rot="0">
              <a:off x="0" y="0"/>
              <a:ext cx="1200023" cy="1200023"/>
            </a:xfrm>
            <a:custGeom>
              <a:avLst/>
              <a:gdLst/>
              <a:ahLst/>
              <a:cxnLst/>
              <a:rect r="r" b="b" t="t" l="l"/>
              <a:pathLst>
                <a:path h="1200023" w="1200023">
                  <a:moveTo>
                    <a:pt x="0" y="599948"/>
                  </a:moveTo>
                  <a:cubicBezTo>
                    <a:pt x="0" y="268605"/>
                    <a:pt x="268605" y="0"/>
                    <a:pt x="599948" y="0"/>
                  </a:cubicBezTo>
                  <a:cubicBezTo>
                    <a:pt x="931291" y="0"/>
                    <a:pt x="1200023" y="268605"/>
                    <a:pt x="1200023" y="599948"/>
                  </a:cubicBezTo>
                  <a:cubicBezTo>
                    <a:pt x="1200023" y="931291"/>
                    <a:pt x="931418" y="1200023"/>
                    <a:pt x="599948" y="1200023"/>
                  </a:cubicBezTo>
                  <a:cubicBezTo>
                    <a:pt x="268478" y="1200023"/>
                    <a:pt x="0" y="931418"/>
                    <a:pt x="0" y="599948"/>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240145" y="1168975"/>
            <a:ext cx="1071001" cy="1089003"/>
            <a:chOff x="0" y="0"/>
            <a:chExt cx="1428001" cy="1452004"/>
          </a:xfrm>
        </p:grpSpPr>
        <p:sp>
          <p:nvSpPr>
            <p:cNvPr name="Freeform 5" id="5"/>
            <p:cNvSpPr/>
            <p:nvPr/>
          </p:nvSpPr>
          <p:spPr>
            <a:xfrm flipH="false" flipV="false" rot="0">
              <a:off x="0" y="0"/>
              <a:ext cx="1427988" cy="1452118"/>
            </a:xfrm>
            <a:custGeom>
              <a:avLst/>
              <a:gdLst/>
              <a:ahLst/>
              <a:cxnLst/>
              <a:rect r="r" b="b" t="t" l="l"/>
              <a:pathLst>
                <a:path h="1452118" w="1427988">
                  <a:moveTo>
                    <a:pt x="0" y="726059"/>
                  </a:moveTo>
                  <a:cubicBezTo>
                    <a:pt x="0" y="324993"/>
                    <a:pt x="319659" y="0"/>
                    <a:pt x="713994" y="0"/>
                  </a:cubicBezTo>
                  <a:cubicBezTo>
                    <a:pt x="1108329" y="0"/>
                    <a:pt x="1427988" y="324993"/>
                    <a:pt x="1427988" y="726059"/>
                  </a:cubicBezTo>
                  <a:cubicBezTo>
                    <a:pt x="1427988" y="1127125"/>
                    <a:pt x="1108329" y="1452118"/>
                    <a:pt x="713994" y="1452118"/>
                  </a:cubicBezTo>
                  <a:cubicBezTo>
                    <a:pt x="319659" y="1452118"/>
                    <a:pt x="0" y="1126998"/>
                    <a:pt x="0" y="726059"/>
                  </a:cubicBezTo>
                  <a:close/>
                </a:path>
              </a:pathLst>
            </a:custGeom>
            <a:solidFill>
              <a:srgbClr val="8DC63F"/>
            </a:solidFill>
          </p:spPr>
        </p:sp>
      </p:grpSp>
      <p:grpSp>
        <p:nvGrpSpPr>
          <p:cNvPr name="Group 6" id="6"/>
          <p:cNvGrpSpPr/>
          <p:nvPr/>
        </p:nvGrpSpPr>
        <p:grpSpPr>
          <a:xfrm rot="5400000">
            <a:off x="-1133504" y="1565319"/>
            <a:ext cx="2167804" cy="2167804"/>
            <a:chOff x="0" y="0"/>
            <a:chExt cx="2890406" cy="2890406"/>
          </a:xfrm>
        </p:grpSpPr>
        <p:sp>
          <p:nvSpPr>
            <p:cNvPr name="Freeform 7" id="7"/>
            <p:cNvSpPr/>
            <p:nvPr/>
          </p:nvSpPr>
          <p:spPr>
            <a:xfrm flipH="false" flipV="false" rot="0">
              <a:off x="0" y="0"/>
              <a:ext cx="2890520" cy="2890520"/>
            </a:xfrm>
            <a:custGeom>
              <a:avLst/>
              <a:gdLst/>
              <a:ahLst/>
              <a:cxnLst/>
              <a:rect r="r" b="b" t="t" l="l"/>
              <a:pathLst>
                <a:path h="2890520" w="2890520">
                  <a:moveTo>
                    <a:pt x="0" y="1445260"/>
                  </a:moveTo>
                  <a:cubicBezTo>
                    <a:pt x="0" y="647065"/>
                    <a:pt x="647065" y="0"/>
                    <a:pt x="1445260" y="0"/>
                  </a:cubicBezTo>
                  <a:cubicBezTo>
                    <a:pt x="2243455" y="0"/>
                    <a:pt x="2890520" y="647065"/>
                    <a:pt x="2890520" y="1445260"/>
                  </a:cubicBezTo>
                  <a:cubicBezTo>
                    <a:pt x="2890520" y="2243455"/>
                    <a:pt x="2243455" y="2890520"/>
                    <a:pt x="1445260" y="2890520"/>
                  </a:cubicBezTo>
                  <a:cubicBezTo>
                    <a:pt x="647065" y="2890520"/>
                    <a:pt x="0" y="2243328"/>
                    <a:pt x="0" y="1445260"/>
                  </a:cubicBezTo>
                  <a:close/>
                </a:path>
              </a:pathLst>
            </a:custGeom>
            <a:blipFill>
              <a:blip r:embed="rId3">
                <a:alphaModFix amt="0"/>
              </a:blip>
              <a:stretch>
                <a:fillRect l="-78300" t="0" r="-78296" b="3"/>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3" id="13"/>
          <p:cNvSpPr txBox="true"/>
          <p:nvPr/>
        </p:nvSpPr>
        <p:spPr>
          <a:xfrm rot="0">
            <a:off x="3959495" y="1050646"/>
            <a:ext cx="13119154" cy="1651121"/>
          </a:xfrm>
          <a:prstGeom prst="rect">
            <a:avLst/>
          </a:prstGeom>
        </p:spPr>
        <p:txBody>
          <a:bodyPr anchor="t" rtlCol="false" tIns="0" lIns="0" bIns="0" rIns="0">
            <a:spAutoFit/>
          </a:bodyPr>
          <a:lstStyle/>
          <a:p>
            <a:pPr algn="l">
              <a:lnSpc>
                <a:spcPts val="5999"/>
              </a:lnSpc>
            </a:pPr>
            <a:r>
              <a:rPr lang="en-US" b="true" sz="4999">
                <a:solidFill>
                  <a:srgbClr val="323232"/>
                </a:solidFill>
                <a:latin typeface="Calibri (MS) Bold"/>
                <a:ea typeface="Calibri (MS) Bold"/>
                <a:cs typeface="Calibri (MS) Bold"/>
                <a:sym typeface="Calibri (MS) Bold"/>
              </a:rPr>
              <a:t>CARP’s Efforts</a:t>
            </a:r>
          </a:p>
        </p:txBody>
      </p:sp>
      <p:sp>
        <p:nvSpPr>
          <p:cNvPr name="TextBox 14" id="14"/>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sp>
        <p:nvSpPr>
          <p:cNvPr name="TextBox 15" id="15"/>
          <p:cNvSpPr txBox="true"/>
          <p:nvPr/>
        </p:nvSpPr>
        <p:spPr>
          <a:xfrm rot="0">
            <a:off x="3935673" y="3070822"/>
            <a:ext cx="13119154" cy="1427550"/>
          </a:xfrm>
          <a:prstGeom prst="rect">
            <a:avLst/>
          </a:prstGeom>
        </p:spPr>
        <p:txBody>
          <a:bodyPr anchor="t" rtlCol="false" tIns="0" lIns="0" bIns="0" rIns="0">
            <a:spAutoFit/>
          </a:bodyPr>
          <a:lstStyle/>
          <a:p>
            <a:pPr algn="l">
              <a:lnSpc>
                <a:spcPts val="4800"/>
              </a:lnSpc>
            </a:pPr>
            <a:r>
              <a:rPr lang="en-US" b="true" sz="4000">
                <a:solidFill>
                  <a:srgbClr val="6E6E6E"/>
                </a:solidFill>
                <a:latin typeface="Calibri (MS) Bold"/>
                <a:ea typeface="Calibri (MS) Bold"/>
                <a:cs typeface="Calibri (MS) Bold"/>
                <a:sym typeface="Calibri (MS) Bold"/>
              </a:rPr>
              <a:t>Change LTC Now: From Institutions to Homes</a:t>
            </a:r>
          </a:p>
        </p:txBody>
      </p:sp>
      <p:sp>
        <p:nvSpPr>
          <p:cNvPr name="TextBox 16" id="16"/>
          <p:cNvSpPr txBox="true"/>
          <p:nvPr/>
        </p:nvSpPr>
        <p:spPr>
          <a:xfrm rot="0">
            <a:off x="3959457" y="4278620"/>
            <a:ext cx="13119154" cy="4560303"/>
          </a:xfrm>
          <a:prstGeom prst="rect">
            <a:avLst/>
          </a:prstGeom>
        </p:spPr>
        <p:txBody>
          <a:bodyPr anchor="t" rtlCol="false" tIns="0" lIns="0" bIns="0" rIns="0">
            <a:spAutoFit/>
          </a:bodyPr>
          <a:lstStyle/>
          <a:p>
            <a:pPr algn="l" marL="1026160" indent="-513080" lvl="1">
              <a:lnSpc>
                <a:spcPts val="3840"/>
              </a:lnSpc>
              <a:buFont typeface="Arial"/>
              <a:buChar char="•"/>
            </a:pPr>
            <a:r>
              <a:rPr lang="en-US" sz="3200">
                <a:solidFill>
                  <a:srgbClr val="6E6E6E"/>
                </a:solidFill>
                <a:latin typeface="Calibri (MS)"/>
                <a:ea typeface="Calibri (MS)"/>
                <a:cs typeface="Calibri (MS)"/>
                <a:sym typeface="Calibri (MS)"/>
              </a:rPr>
              <a:t>CARP has an Advocacy Working Group on Long-Term Care in Ontario</a:t>
            </a:r>
          </a:p>
          <a:p>
            <a:pPr algn="l" marL="1026160" indent="-513080" lvl="1">
              <a:lnSpc>
                <a:spcPts val="3840"/>
              </a:lnSpc>
              <a:buFont typeface="Arial"/>
              <a:buChar char="•"/>
            </a:pPr>
            <a:r>
              <a:rPr lang="en-US" sz="3200">
                <a:solidFill>
                  <a:srgbClr val="6E6E6E"/>
                </a:solidFill>
                <a:latin typeface="Calibri (MS)"/>
                <a:ea typeface="Calibri (MS)"/>
                <a:cs typeface="Calibri (MS)"/>
                <a:sym typeface="Calibri (MS)"/>
              </a:rPr>
              <a:t>Encouraging shift away from traditional institutional / medical and task-oriented model of care to a person-centred approach</a:t>
            </a:r>
          </a:p>
          <a:p>
            <a:pPr algn="l" marL="1026160" indent="-513080" lvl="1">
              <a:lnSpc>
                <a:spcPts val="3840"/>
              </a:lnSpc>
              <a:buFont typeface="Arial"/>
              <a:buChar char="•"/>
            </a:pPr>
            <a:r>
              <a:rPr lang="en-US" sz="3200" u="sng">
                <a:solidFill>
                  <a:srgbClr val="8DC63F"/>
                </a:solidFill>
                <a:latin typeface="Calibri (MS)"/>
                <a:ea typeface="Calibri (MS)"/>
                <a:cs typeface="Calibri (MS)"/>
                <a:sym typeface="Calibri (MS)"/>
                <a:hlinkClick r:id="rId5" tooltip="https://changeltcnow.ca/institutions-to-homes/"/>
              </a:rPr>
              <a:t>Learn more about the various models</a:t>
            </a:r>
            <a:r>
              <a:rPr lang="en-US" sz="3200">
                <a:solidFill>
                  <a:srgbClr val="6E6E6E"/>
                </a:solidFill>
                <a:latin typeface="Calibri (MS)"/>
                <a:ea typeface="Calibri (MS)"/>
                <a:cs typeface="Calibri (MS)"/>
                <a:sym typeface="Calibri (MS)"/>
              </a:rPr>
              <a:t> through the resources curated, and their blog articles</a:t>
            </a:r>
          </a:p>
          <a:p>
            <a:pPr algn="l" marL="1026160" indent="-513080" lvl="1">
              <a:lnSpc>
                <a:spcPts val="3840"/>
              </a:lnSpc>
              <a:buFont typeface="Arial"/>
              <a:buChar char="•"/>
            </a:pPr>
            <a:r>
              <a:rPr lang="en-US" sz="3200">
                <a:solidFill>
                  <a:srgbClr val="6E6E6E"/>
                </a:solidFill>
                <a:latin typeface="Calibri (MS)"/>
                <a:ea typeface="Calibri (MS)"/>
                <a:cs typeface="Calibri (MS)"/>
                <a:sym typeface="Calibri (MS)"/>
              </a:rPr>
              <a:t>Series of </a:t>
            </a:r>
            <a:r>
              <a:rPr lang="en-US" sz="3200" u="sng">
                <a:solidFill>
                  <a:srgbClr val="8DC63F"/>
                </a:solidFill>
                <a:latin typeface="Calibri (MS)"/>
                <a:ea typeface="Calibri (MS)"/>
                <a:cs typeface="Calibri (MS)"/>
                <a:sym typeface="Calibri (MS)"/>
                <a:hlinkClick r:id="rId6" tooltip="https://changeltcnow.ca/resources/webinars/"/>
              </a:rPr>
              <a:t>recorded webinars</a:t>
            </a:r>
            <a:r>
              <a:rPr lang="en-US" sz="3200">
                <a:solidFill>
                  <a:srgbClr val="6E6E6E"/>
                </a:solidFill>
                <a:latin typeface="Calibri (MS)"/>
                <a:ea typeface="Calibri (MS)"/>
                <a:cs typeface="Calibri (MS)"/>
                <a:sym typeface="Calibri (MS)"/>
              </a:rPr>
              <a:t> and </a:t>
            </a:r>
            <a:r>
              <a:rPr lang="en-US" sz="3200" u="sng">
                <a:solidFill>
                  <a:srgbClr val="8DC63F"/>
                </a:solidFill>
                <a:latin typeface="Calibri (MS)"/>
                <a:ea typeface="Calibri (MS)"/>
                <a:cs typeface="Calibri (MS)"/>
                <a:sym typeface="Calibri (MS)"/>
                <a:hlinkClick r:id="rId7" tooltip="https://changeltcnow.ca/resources/videos/"/>
              </a:rPr>
              <a:t>links to videos</a:t>
            </a:r>
          </a:p>
          <a:p>
            <a:pPr algn="l" marL="897890" indent="-448945" lvl="1">
              <a:lnSpc>
                <a:spcPts val="3359"/>
              </a:lnSpc>
            </a:pPr>
          </a:p>
          <a:p>
            <a:pPr algn="l" marL="1154430" indent="-577215" lvl="1">
              <a:lnSpc>
                <a:spcPts val="4320"/>
              </a:lnSpc>
            </a:pPr>
            <a:r>
              <a:rPr lang="en-US" sz="3600" u="sng">
                <a:solidFill>
                  <a:srgbClr val="8DC63F"/>
                </a:solidFill>
                <a:latin typeface="Calibri (MS)"/>
                <a:ea typeface="Calibri (MS)"/>
                <a:cs typeface="Calibri (MS)"/>
                <a:sym typeface="Calibri (MS)"/>
                <a:hlinkClick r:id="rId8" tooltip="https://changeltcnow.ca/"/>
              </a:rPr>
              <a:t>https://changeltcnow.ca/</a:t>
            </a:r>
            <a:r>
              <a:rPr lang="en-US" sz="3600">
                <a:solidFill>
                  <a:srgbClr val="6E6E6E"/>
                </a:solidFill>
                <a:latin typeface="Calibri (MS)"/>
                <a:ea typeface="Calibri (MS)"/>
                <a:cs typeface="Calibri (MS)"/>
                <a:sym typeface="Calibri (MS)"/>
              </a:rPr>
              <a:t> </a:t>
            </a:r>
          </a:p>
        </p:txBody>
      </p:sp>
      <p:grpSp>
        <p:nvGrpSpPr>
          <p:cNvPr name="Group 17" id="17"/>
          <p:cNvGrpSpPr/>
          <p:nvPr/>
        </p:nvGrpSpPr>
        <p:grpSpPr>
          <a:xfrm rot="0">
            <a:off x="11074146" y="457210"/>
            <a:ext cx="6096048" cy="2245338"/>
            <a:chOff x="0" y="0"/>
            <a:chExt cx="8128064" cy="2993784"/>
          </a:xfrm>
        </p:grpSpPr>
        <p:sp>
          <p:nvSpPr>
            <p:cNvPr name="Freeform 18" id="18"/>
            <p:cNvSpPr/>
            <p:nvPr/>
          </p:nvSpPr>
          <p:spPr>
            <a:xfrm flipH="false" flipV="false" rot="0">
              <a:off x="0" y="0"/>
              <a:ext cx="8128127" cy="2993771"/>
            </a:xfrm>
            <a:custGeom>
              <a:avLst/>
              <a:gdLst/>
              <a:ahLst/>
              <a:cxnLst/>
              <a:rect r="r" b="b" t="t" l="l"/>
              <a:pathLst>
                <a:path h="2993771" w="8128127">
                  <a:moveTo>
                    <a:pt x="0" y="0"/>
                  </a:moveTo>
                  <a:lnTo>
                    <a:pt x="8128127" y="0"/>
                  </a:lnTo>
                  <a:lnTo>
                    <a:pt x="8128127" y="2993771"/>
                  </a:lnTo>
                  <a:lnTo>
                    <a:pt x="0" y="2993771"/>
                  </a:lnTo>
                  <a:lnTo>
                    <a:pt x="0" y="0"/>
                  </a:lnTo>
                  <a:close/>
                </a:path>
              </a:pathLst>
            </a:custGeom>
            <a:blipFill>
              <a:blip r:embed="rId9"/>
              <a:stretch>
                <a:fillRect l="0" t="0" r="0" b="-20773"/>
              </a:stretch>
            </a:blipFill>
          </p:spPr>
        </p:sp>
      </p:gr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300904" y="7954185"/>
            <a:ext cx="899998" cy="899998"/>
            <a:chOff x="0" y="0"/>
            <a:chExt cx="1199998" cy="1199998"/>
          </a:xfrm>
        </p:grpSpPr>
        <p:sp>
          <p:nvSpPr>
            <p:cNvPr name="Freeform 3" id="3"/>
            <p:cNvSpPr/>
            <p:nvPr/>
          </p:nvSpPr>
          <p:spPr>
            <a:xfrm flipH="false" flipV="false" rot="0">
              <a:off x="0" y="0"/>
              <a:ext cx="1200023" cy="1200023"/>
            </a:xfrm>
            <a:custGeom>
              <a:avLst/>
              <a:gdLst/>
              <a:ahLst/>
              <a:cxnLst/>
              <a:rect r="r" b="b" t="t" l="l"/>
              <a:pathLst>
                <a:path h="1200023" w="1200023">
                  <a:moveTo>
                    <a:pt x="0" y="599948"/>
                  </a:moveTo>
                  <a:cubicBezTo>
                    <a:pt x="0" y="268605"/>
                    <a:pt x="268605" y="0"/>
                    <a:pt x="599948" y="0"/>
                  </a:cubicBezTo>
                  <a:cubicBezTo>
                    <a:pt x="931291" y="0"/>
                    <a:pt x="1200023" y="268605"/>
                    <a:pt x="1200023" y="599948"/>
                  </a:cubicBezTo>
                  <a:cubicBezTo>
                    <a:pt x="1200023" y="931291"/>
                    <a:pt x="931418" y="1200023"/>
                    <a:pt x="599948" y="1200023"/>
                  </a:cubicBezTo>
                  <a:cubicBezTo>
                    <a:pt x="268478" y="1200023"/>
                    <a:pt x="0" y="931418"/>
                    <a:pt x="0" y="599948"/>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266892" y="8769220"/>
            <a:ext cx="1071001" cy="1089003"/>
            <a:chOff x="0" y="0"/>
            <a:chExt cx="1428001" cy="1452004"/>
          </a:xfrm>
        </p:grpSpPr>
        <p:sp>
          <p:nvSpPr>
            <p:cNvPr name="Freeform 5" id="5"/>
            <p:cNvSpPr/>
            <p:nvPr/>
          </p:nvSpPr>
          <p:spPr>
            <a:xfrm flipH="false" flipV="false" rot="0">
              <a:off x="0" y="0"/>
              <a:ext cx="1427988" cy="1452118"/>
            </a:xfrm>
            <a:custGeom>
              <a:avLst/>
              <a:gdLst/>
              <a:ahLst/>
              <a:cxnLst/>
              <a:rect r="r" b="b" t="t" l="l"/>
              <a:pathLst>
                <a:path h="1452118" w="1427988">
                  <a:moveTo>
                    <a:pt x="0" y="726059"/>
                  </a:moveTo>
                  <a:cubicBezTo>
                    <a:pt x="0" y="324993"/>
                    <a:pt x="319659" y="0"/>
                    <a:pt x="713994" y="0"/>
                  </a:cubicBezTo>
                  <a:cubicBezTo>
                    <a:pt x="1108329" y="0"/>
                    <a:pt x="1427988" y="324993"/>
                    <a:pt x="1427988" y="726059"/>
                  </a:cubicBezTo>
                  <a:cubicBezTo>
                    <a:pt x="1427988" y="1127125"/>
                    <a:pt x="1108329" y="1452118"/>
                    <a:pt x="713994" y="1452118"/>
                  </a:cubicBezTo>
                  <a:cubicBezTo>
                    <a:pt x="319659" y="1452118"/>
                    <a:pt x="0" y="1126998"/>
                    <a:pt x="0" y="726059"/>
                  </a:cubicBezTo>
                  <a:close/>
                </a:path>
              </a:pathLst>
            </a:custGeom>
            <a:solidFill>
              <a:srgbClr val="8DC63F"/>
            </a:solidFill>
          </p:spPr>
        </p:sp>
      </p:grpSp>
      <p:grpSp>
        <p:nvGrpSpPr>
          <p:cNvPr name="Group 6" id="6"/>
          <p:cNvGrpSpPr/>
          <p:nvPr/>
        </p:nvGrpSpPr>
        <p:grpSpPr>
          <a:xfrm rot="5400000">
            <a:off x="-1106748" y="9165574"/>
            <a:ext cx="2167804" cy="2167804"/>
            <a:chOff x="0" y="0"/>
            <a:chExt cx="2890406" cy="2890406"/>
          </a:xfrm>
        </p:grpSpPr>
        <p:sp>
          <p:nvSpPr>
            <p:cNvPr name="Freeform 7" id="7"/>
            <p:cNvSpPr/>
            <p:nvPr/>
          </p:nvSpPr>
          <p:spPr>
            <a:xfrm flipH="false" flipV="false" rot="0">
              <a:off x="0" y="0"/>
              <a:ext cx="2890520" cy="2890520"/>
            </a:xfrm>
            <a:custGeom>
              <a:avLst/>
              <a:gdLst/>
              <a:ahLst/>
              <a:cxnLst/>
              <a:rect r="r" b="b" t="t" l="l"/>
              <a:pathLst>
                <a:path h="2890520" w="2890520">
                  <a:moveTo>
                    <a:pt x="0" y="1445260"/>
                  </a:moveTo>
                  <a:cubicBezTo>
                    <a:pt x="0" y="647065"/>
                    <a:pt x="647065" y="0"/>
                    <a:pt x="1445260" y="0"/>
                  </a:cubicBezTo>
                  <a:cubicBezTo>
                    <a:pt x="2243455" y="0"/>
                    <a:pt x="2890520" y="647065"/>
                    <a:pt x="2890520" y="1445260"/>
                  </a:cubicBezTo>
                  <a:cubicBezTo>
                    <a:pt x="2890520" y="2243455"/>
                    <a:pt x="2243455" y="2890520"/>
                    <a:pt x="1445260" y="2890520"/>
                  </a:cubicBezTo>
                  <a:cubicBezTo>
                    <a:pt x="647065" y="2890520"/>
                    <a:pt x="0" y="2243328"/>
                    <a:pt x="0" y="1445260"/>
                  </a:cubicBezTo>
                  <a:close/>
                </a:path>
              </a:pathLst>
            </a:custGeom>
            <a:blipFill>
              <a:blip r:embed="rId3">
                <a:alphaModFix amt="0"/>
              </a:blip>
              <a:stretch>
                <a:fillRect l="-78300" t="0" r="-78296" b="3"/>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3" id="13"/>
          <p:cNvSpPr txBox="true"/>
          <p:nvPr/>
        </p:nvSpPr>
        <p:spPr>
          <a:xfrm rot="0">
            <a:off x="3060525" y="1079221"/>
            <a:ext cx="14535750" cy="1622546"/>
          </a:xfrm>
          <a:prstGeom prst="rect">
            <a:avLst/>
          </a:prstGeom>
        </p:spPr>
        <p:txBody>
          <a:bodyPr anchor="t" rtlCol="false" tIns="0" lIns="0" bIns="0" rIns="0">
            <a:spAutoFit/>
          </a:bodyPr>
          <a:lstStyle/>
          <a:p>
            <a:pPr algn="l">
              <a:lnSpc>
                <a:spcPts val="4800"/>
              </a:lnSpc>
            </a:pPr>
            <a:r>
              <a:rPr lang="en-US" b="true" sz="4000">
                <a:solidFill>
                  <a:srgbClr val="323232"/>
                </a:solidFill>
                <a:latin typeface="Calibri (MS) Bold"/>
                <a:ea typeface="Calibri (MS) Bold"/>
                <a:cs typeface="Calibri (MS) Bold"/>
                <a:sym typeface="Calibri (MS) Bold"/>
              </a:rPr>
              <a:t>Resources to Learn More about Culture Change</a:t>
            </a:r>
          </a:p>
        </p:txBody>
      </p:sp>
      <p:sp>
        <p:nvSpPr>
          <p:cNvPr name="TextBox 14" id="14"/>
          <p:cNvSpPr txBox="true"/>
          <p:nvPr/>
        </p:nvSpPr>
        <p:spPr>
          <a:xfrm rot="0">
            <a:off x="2777376" y="2682573"/>
            <a:ext cx="14301149" cy="7004399"/>
          </a:xfrm>
          <a:prstGeom prst="rect">
            <a:avLst/>
          </a:prstGeom>
        </p:spPr>
        <p:txBody>
          <a:bodyPr anchor="t" rtlCol="false" tIns="0" lIns="0" bIns="0" rIns="0">
            <a:spAutoFit/>
          </a:bodyPr>
          <a:lstStyle/>
          <a:p>
            <a:pPr algn="l" marL="1173480" indent="-586740" lvl="1">
              <a:lnSpc>
                <a:spcPts val="5520"/>
              </a:lnSpc>
              <a:buFont typeface="Arial"/>
              <a:buChar char="•"/>
            </a:pPr>
            <a:r>
              <a:rPr lang="en-US" sz="4600" u="sng">
                <a:solidFill>
                  <a:srgbClr val="8DC63F"/>
                </a:solidFill>
                <a:latin typeface="Calibri (MS)"/>
                <a:ea typeface="Calibri (MS)"/>
                <a:cs typeface="Calibri (MS)"/>
                <a:sym typeface="Calibri (MS)"/>
                <a:hlinkClick r:id="rId5" tooltip="https://www.pioneernetwork.net/"/>
              </a:rPr>
              <a:t>Pioneer Network</a:t>
            </a:r>
            <a:r>
              <a:rPr lang="en-US" sz="4600">
                <a:solidFill>
                  <a:srgbClr val="6E6E6E"/>
                </a:solidFill>
                <a:latin typeface="Calibri (MS)"/>
                <a:ea typeface="Calibri (MS)"/>
                <a:cs typeface="Calibri (MS)"/>
                <a:sym typeface="Calibri (MS)"/>
              </a:rPr>
              <a:t> - Culture Change network in the US, numerous free resources available</a:t>
            </a:r>
          </a:p>
          <a:p>
            <a:pPr algn="l" marL="1173480" indent="-586740" lvl="1">
              <a:lnSpc>
                <a:spcPts val="5520"/>
              </a:lnSpc>
              <a:buFont typeface="Arial"/>
              <a:buChar char="•"/>
            </a:pPr>
            <a:r>
              <a:rPr lang="en-US" sz="4600" u="sng">
                <a:solidFill>
                  <a:srgbClr val="8DC63F"/>
                </a:solidFill>
                <a:latin typeface="Calibri (MS)"/>
                <a:ea typeface="Calibri (MS)"/>
                <a:cs typeface="Calibri (MS)"/>
                <a:sym typeface="Calibri (MS)"/>
                <a:hlinkClick r:id="rId6" tooltip="https://clri-ltc.ca/resource/working-together-to-put-living-first-a-guidebook/"/>
              </a:rPr>
              <a:t>Working Together to Put LIVING First: A Guidebook</a:t>
            </a:r>
            <a:r>
              <a:rPr lang="en-US" sz="4600">
                <a:solidFill>
                  <a:srgbClr val="6E6E6E"/>
                </a:solidFill>
                <a:latin typeface="Calibri (MS)"/>
                <a:ea typeface="Calibri (MS)"/>
                <a:cs typeface="Calibri (MS)"/>
                <a:sym typeface="Calibri (MS)"/>
              </a:rPr>
              <a:t> (Research Institute for Aging)</a:t>
            </a:r>
          </a:p>
          <a:p>
            <a:pPr algn="l" marL="714292" indent="-357146" lvl="1">
              <a:lnSpc>
                <a:spcPts val="3359"/>
              </a:lnSpc>
            </a:pPr>
          </a:p>
          <a:p>
            <a:pPr algn="l" marL="1173480" indent="-586740" lvl="1">
              <a:lnSpc>
                <a:spcPts val="5520"/>
              </a:lnSpc>
              <a:buFont typeface="Arial"/>
              <a:buChar char="•"/>
            </a:pPr>
            <a:r>
              <a:rPr lang="en-US" sz="4600" u="sng">
                <a:solidFill>
                  <a:srgbClr val="8DC63F"/>
                </a:solidFill>
                <a:latin typeface="Calibri (MS)"/>
                <a:ea typeface="Calibri (MS)"/>
                <a:cs typeface="Calibri (MS)"/>
                <a:sym typeface="Calibri (MS)"/>
                <a:hlinkClick r:id="rId7" tooltip="https://carleton.ca/carework/archivedresearch-projects/archived-current-year/reimagining-long-term-residential-care/"/>
              </a:rPr>
              <a:t>Re-imagining Long-Term Residential Care: An International Study of Promising Practices</a:t>
            </a:r>
            <a:r>
              <a:rPr lang="en-US" sz="4600">
                <a:solidFill>
                  <a:srgbClr val="6E6E6E"/>
                </a:solidFill>
                <a:latin typeface="Calibri (MS)"/>
                <a:ea typeface="Calibri (MS)"/>
                <a:cs typeface="Calibri (MS)"/>
                <a:sym typeface="Calibri (MS)"/>
              </a:rPr>
              <a:t> - Four books available (Dr Pat Armstrong and team)</a:t>
            </a:r>
          </a:p>
        </p:txBody>
      </p:sp>
      <p:sp>
        <p:nvSpPr>
          <p:cNvPr name="TextBox 15" id="15"/>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300904" y="7954185"/>
            <a:ext cx="899998" cy="899998"/>
            <a:chOff x="0" y="0"/>
            <a:chExt cx="1199998" cy="1199998"/>
          </a:xfrm>
        </p:grpSpPr>
        <p:sp>
          <p:nvSpPr>
            <p:cNvPr name="Freeform 3" id="3"/>
            <p:cNvSpPr/>
            <p:nvPr/>
          </p:nvSpPr>
          <p:spPr>
            <a:xfrm flipH="false" flipV="false" rot="0">
              <a:off x="0" y="0"/>
              <a:ext cx="1200023" cy="1200023"/>
            </a:xfrm>
            <a:custGeom>
              <a:avLst/>
              <a:gdLst/>
              <a:ahLst/>
              <a:cxnLst/>
              <a:rect r="r" b="b" t="t" l="l"/>
              <a:pathLst>
                <a:path h="1200023" w="1200023">
                  <a:moveTo>
                    <a:pt x="0" y="599948"/>
                  </a:moveTo>
                  <a:cubicBezTo>
                    <a:pt x="0" y="268605"/>
                    <a:pt x="268605" y="0"/>
                    <a:pt x="599948" y="0"/>
                  </a:cubicBezTo>
                  <a:cubicBezTo>
                    <a:pt x="931291" y="0"/>
                    <a:pt x="1200023" y="268605"/>
                    <a:pt x="1200023" y="599948"/>
                  </a:cubicBezTo>
                  <a:cubicBezTo>
                    <a:pt x="1200023" y="931291"/>
                    <a:pt x="931418" y="1200023"/>
                    <a:pt x="599948" y="1200023"/>
                  </a:cubicBezTo>
                  <a:cubicBezTo>
                    <a:pt x="268478" y="1200023"/>
                    <a:pt x="0" y="931418"/>
                    <a:pt x="0" y="599948"/>
                  </a:cubicBezTo>
                  <a:close/>
                </a:path>
              </a:pathLst>
            </a:custGeom>
            <a:blipFill>
              <a:blip r:embed="rId3">
                <a:alphaModFix amt="0"/>
              </a:blip>
              <a:stretch>
                <a:fillRect l="-78301" t="0" r="-78299" b="2"/>
              </a:stretch>
            </a:blipFill>
            <a:ln w="152400" cap="sq">
              <a:solidFill>
                <a:srgbClr val="FFC425"/>
              </a:solidFill>
              <a:prstDash val="solid"/>
              <a:miter/>
            </a:ln>
          </p:spPr>
        </p:sp>
      </p:grpSp>
      <p:grpSp>
        <p:nvGrpSpPr>
          <p:cNvPr name="Group 4" id="4"/>
          <p:cNvGrpSpPr/>
          <p:nvPr/>
        </p:nvGrpSpPr>
        <p:grpSpPr>
          <a:xfrm rot="5400000">
            <a:off x="1266892" y="8769220"/>
            <a:ext cx="1071001" cy="1089003"/>
            <a:chOff x="0" y="0"/>
            <a:chExt cx="1428001" cy="1452004"/>
          </a:xfrm>
        </p:grpSpPr>
        <p:sp>
          <p:nvSpPr>
            <p:cNvPr name="Freeform 5" id="5"/>
            <p:cNvSpPr/>
            <p:nvPr/>
          </p:nvSpPr>
          <p:spPr>
            <a:xfrm flipH="false" flipV="false" rot="0">
              <a:off x="0" y="0"/>
              <a:ext cx="1427988" cy="1452118"/>
            </a:xfrm>
            <a:custGeom>
              <a:avLst/>
              <a:gdLst/>
              <a:ahLst/>
              <a:cxnLst/>
              <a:rect r="r" b="b" t="t" l="l"/>
              <a:pathLst>
                <a:path h="1452118" w="1427988">
                  <a:moveTo>
                    <a:pt x="0" y="726059"/>
                  </a:moveTo>
                  <a:cubicBezTo>
                    <a:pt x="0" y="324993"/>
                    <a:pt x="319659" y="0"/>
                    <a:pt x="713994" y="0"/>
                  </a:cubicBezTo>
                  <a:cubicBezTo>
                    <a:pt x="1108329" y="0"/>
                    <a:pt x="1427988" y="324993"/>
                    <a:pt x="1427988" y="726059"/>
                  </a:cubicBezTo>
                  <a:cubicBezTo>
                    <a:pt x="1427988" y="1127125"/>
                    <a:pt x="1108329" y="1452118"/>
                    <a:pt x="713994" y="1452118"/>
                  </a:cubicBezTo>
                  <a:cubicBezTo>
                    <a:pt x="319659" y="1452118"/>
                    <a:pt x="0" y="1126998"/>
                    <a:pt x="0" y="726059"/>
                  </a:cubicBezTo>
                  <a:close/>
                </a:path>
              </a:pathLst>
            </a:custGeom>
            <a:solidFill>
              <a:srgbClr val="8DC63F"/>
            </a:solidFill>
          </p:spPr>
        </p:sp>
      </p:grpSp>
      <p:grpSp>
        <p:nvGrpSpPr>
          <p:cNvPr name="Group 6" id="6"/>
          <p:cNvGrpSpPr/>
          <p:nvPr/>
        </p:nvGrpSpPr>
        <p:grpSpPr>
          <a:xfrm rot="5400000">
            <a:off x="-1106748" y="9165574"/>
            <a:ext cx="2167804" cy="2167804"/>
            <a:chOff x="0" y="0"/>
            <a:chExt cx="2890406" cy="2890406"/>
          </a:xfrm>
        </p:grpSpPr>
        <p:sp>
          <p:nvSpPr>
            <p:cNvPr name="Freeform 7" id="7"/>
            <p:cNvSpPr/>
            <p:nvPr/>
          </p:nvSpPr>
          <p:spPr>
            <a:xfrm flipH="false" flipV="false" rot="0">
              <a:off x="0" y="0"/>
              <a:ext cx="2890520" cy="2890520"/>
            </a:xfrm>
            <a:custGeom>
              <a:avLst/>
              <a:gdLst/>
              <a:ahLst/>
              <a:cxnLst/>
              <a:rect r="r" b="b" t="t" l="l"/>
              <a:pathLst>
                <a:path h="2890520" w="2890520">
                  <a:moveTo>
                    <a:pt x="0" y="1445260"/>
                  </a:moveTo>
                  <a:cubicBezTo>
                    <a:pt x="0" y="647065"/>
                    <a:pt x="647065" y="0"/>
                    <a:pt x="1445260" y="0"/>
                  </a:cubicBezTo>
                  <a:cubicBezTo>
                    <a:pt x="2243455" y="0"/>
                    <a:pt x="2890520" y="647065"/>
                    <a:pt x="2890520" y="1445260"/>
                  </a:cubicBezTo>
                  <a:cubicBezTo>
                    <a:pt x="2890520" y="2243455"/>
                    <a:pt x="2243455" y="2890520"/>
                    <a:pt x="1445260" y="2890520"/>
                  </a:cubicBezTo>
                  <a:cubicBezTo>
                    <a:pt x="647065" y="2890520"/>
                    <a:pt x="0" y="2243328"/>
                    <a:pt x="0" y="1445260"/>
                  </a:cubicBezTo>
                  <a:close/>
                </a:path>
              </a:pathLst>
            </a:custGeom>
            <a:blipFill>
              <a:blip r:embed="rId3">
                <a:alphaModFix amt="0"/>
              </a:blip>
              <a:stretch>
                <a:fillRect l="-78300" t="0" r="-78296" b="3"/>
              </a:stretch>
            </a:blipFill>
            <a:ln w="228600" cap="sq">
              <a:solidFill>
                <a:srgbClr val="F68A33"/>
              </a:solidFill>
              <a:prstDash val="solid"/>
              <a:miter/>
            </a:ln>
          </p:spPr>
        </p:sp>
      </p:grpSp>
      <p:grpSp>
        <p:nvGrpSpPr>
          <p:cNvPr name="Group 8" id="8"/>
          <p:cNvGrpSpPr/>
          <p:nvPr/>
        </p:nvGrpSpPr>
        <p:grpSpPr>
          <a:xfrm rot="-5400000">
            <a:off x="17566691" y="6976300"/>
            <a:ext cx="1047598" cy="4049401"/>
            <a:chOff x="0" y="0"/>
            <a:chExt cx="1396797" cy="5399202"/>
          </a:xfrm>
        </p:grpSpPr>
        <p:sp>
          <p:nvSpPr>
            <p:cNvPr name="Freeform 9" id="9"/>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0" id="10"/>
          <p:cNvGrpSpPr/>
          <p:nvPr/>
        </p:nvGrpSpPr>
        <p:grpSpPr>
          <a:xfrm rot="0">
            <a:off x="16221732" y="8607371"/>
            <a:ext cx="804177" cy="787203"/>
            <a:chOff x="0" y="0"/>
            <a:chExt cx="1072236" cy="1049604"/>
          </a:xfrm>
        </p:grpSpPr>
        <p:sp>
          <p:nvSpPr>
            <p:cNvPr name="Freeform 11" id="11"/>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2" id="12"/>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3" id="13"/>
          <p:cNvSpPr txBox="true"/>
          <p:nvPr/>
        </p:nvSpPr>
        <p:spPr>
          <a:xfrm rot="0">
            <a:off x="3123428" y="774421"/>
            <a:ext cx="13396351" cy="1261948"/>
          </a:xfrm>
          <a:prstGeom prst="rect">
            <a:avLst/>
          </a:prstGeom>
        </p:spPr>
        <p:txBody>
          <a:bodyPr anchor="t" rtlCol="false" tIns="0" lIns="0" bIns="0" rIns="0">
            <a:spAutoFit/>
          </a:bodyPr>
          <a:lstStyle/>
          <a:p>
            <a:pPr algn="l">
              <a:lnSpc>
                <a:spcPts val="4800"/>
              </a:lnSpc>
            </a:pPr>
            <a:r>
              <a:rPr lang="en-US" b="true" sz="4000">
                <a:solidFill>
                  <a:srgbClr val="323232"/>
                </a:solidFill>
                <a:latin typeface="Calibri (MS) Bold"/>
                <a:ea typeface="Calibri (MS) Bold"/>
                <a:cs typeface="Calibri (MS) Bold"/>
                <a:sym typeface="Calibri (MS) Bold"/>
              </a:rPr>
              <a:t>More Resources</a:t>
            </a:r>
          </a:p>
        </p:txBody>
      </p:sp>
      <p:sp>
        <p:nvSpPr>
          <p:cNvPr name="TextBox 14" id="14"/>
          <p:cNvSpPr txBox="true"/>
          <p:nvPr/>
        </p:nvSpPr>
        <p:spPr>
          <a:xfrm rot="0">
            <a:off x="2683021" y="2365877"/>
            <a:ext cx="13684948" cy="7372502"/>
          </a:xfrm>
          <a:prstGeom prst="rect">
            <a:avLst/>
          </a:prstGeom>
        </p:spPr>
        <p:txBody>
          <a:bodyPr anchor="t" rtlCol="false" tIns="0" lIns="0" bIns="0" rIns="0">
            <a:spAutoFit/>
          </a:bodyPr>
          <a:lstStyle/>
          <a:p>
            <a:pPr algn="l">
              <a:lnSpc>
                <a:spcPts val="3840"/>
              </a:lnSpc>
            </a:pPr>
            <a:r>
              <a:rPr lang="en-US" b="true" sz="4000">
                <a:solidFill>
                  <a:srgbClr val="6E6E6E"/>
                </a:solidFill>
                <a:latin typeface="Calibri (MS) Bold"/>
                <a:ea typeface="Calibri (MS) Bold"/>
                <a:cs typeface="Calibri (MS) Bold"/>
                <a:sym typeface="Calibri (MS) Bold"/>
              </a:rPr>
              <a:t>Learn About the Different Models:</a:t>
            </a:r>
          </a:p>
          <a:p>
            <a:pPr algn="l" marL="924560" indent="-462280" lvl="1">
              <a:lnSpc>
                <a:spcPts val="3072"/>
              </a:lnSpc>
              <a:buFont typeface="Arial"/>
              <a:buChar char="•"/>
            </a:pPr>
            <a:r>
              <a:rPr lang="en-US" sz="3200" u="sng">
                <a:solidFill>
                  <a:srgbClr val="8DC63F"/>
                </a:solidFill>
                <a:latin typeface="Calibri (MS)"/>
                <a:ea typeface="Calibri (MS)"/>
                <a:cs typeface="Calibri (MS)"/>
                <a:sym typeface="Calibri (MS)"/>
                <a:hlinkClick r:id="rId5" tooltip="https://www.edenalt.org/"/>
              </a:rPr>
              <a:t>The Eden Alternative</a:t>
            </a:r>
            <a:r>
              <a:rPr lang="en-US" sz="3200">
                <a:solidFill>
                  <a:srgbClr val="6E6E6E"/>
                </a:solidFill>
                <a:latin typeface="Calibri (MS)"/>
                <a:ea typeface="Calibri (MS)"/>
                <a:cs typeface="Calibri (MS)"/>
                <a:sym typeface="Calibri (MS)"/>
              </a:rPr>
              <a:t> - video: </a:t>
            </a:r>
            <a:r>
              <a:rPr lang="en-US" sz="3200" u="sng">
                <a:solidFill>
                  <a:srgbClr val="8DC63F"/>
                </a:solidFill>
                <a:latin typeface="Calibri (MS)"/>
                <a:ea typeface="Calibri (MS)"/>
                <a:cs typeface="Calibri (MS)"/>
                <a:sym typeface="Calibri (MS)"/>
                <a:hlinkClick r:id="rId6" tooltip="https://www.youtube.com/watch?v=qK3vTbckZMw"/>
              </a:rPr>
              <a:t>Creating Home</a:t>
            </a:r>
          </a:p>
          <a:p>
            <a:pPr algn="l" marL="924560" indent="-462280" lvl="1">
              <a:lnSpc>
                <a:spcPts val="3072"/>
              </a:lnSpc>
              <a:buFont typeface="Arial"/>
              <a:buChar char="•"/>
            </a:pPr>
            <a:r>
              <a:rPr lang="en-US" sz="3200" u="sng">
                <a:solidFill>
                  <a:srgbClr val="8DC63F"/>
                </a:solidFill>
                <a:latin typeface="Calibri (MS)"/>
                <a:ea typeface="Calibri (MS)"/>
                <a:cs typeface="Calibri (MS)"/>
                <a:sym typeface="Calibri (MS)"/>
                <a:hlinkClick r:id="rId7" tooltip="https://thegreenhouseproject.org/"/>
              </a:rPr>
              <a:t>Green House</a:t>
            </a:r>
            <a:r>
              <a:rPr lang="en-US" sz="3200">
                <a:solidFill>
                  <a:srgbClr val="6E6E6E"/>
                </a:solidFill>
                <a:latin typeface="Calibri (MS)"/>
                <a:ea typeface="Calibri (MS)"/>
                <a:cs typeface="Calibri (MS)"/>
                <a:sym typeface="Calibri (MS)"/>
              </a:rPr>
              <a:t> - video: </a:t>
            </a:r>
            <a:r>
              <a:rPr lang="en-US" sz="3200" u="sng">
                <a:solidFill>
                  <a:srgbClr val="8DC63F"/>
                </a:solidFill>
                <a:latin typeface="Calibri (MS)"/>
                <a:ea typeface="Calibri (MS)"/>
                <a:cs typeface="Calibri (MS)"/>
                <a:sym typeface="Calibri (MS)"/>
                <a:hlinkClick r:id="rId8" tooltip="https://www.youtube.com/watch?v=NrFaxaaYqek"/>
              </a:rPr>
              <a:t>Dare to be Different</a:t>
            </a:r>
          </a:p>
          <a:p>
            <a:pPr algn="l" marL="924560" indent="-462280" lvl="1">
              <a:lnSpc>
                <a:spcPts val="3072"/>
              </a:lnSpc>
              <a:buFont typeface="Arial"/>
              <a:buChar char="•"/>
            </a:pPr>
            <a:r>
              <a:rPr lang="en-US" sz="3200" u="sng">
                <a:solidFill>
                  <a:srgbClr val="8DC63F"/>
                </a:solidFill>
                <a:latin typeface="Calibri (MS)"/>
                <a:ea typeface="Calibri (MS)"/>
                <a:cs typeface="Calibri (MS)"/>
                <a:sym typeface="Calibri (MS)"/>
                <a:hlinkClick r:id="rId9" tooltip="https://meaningfulcarematters.com/"/>
              </a:rPr>
              <a:t>Meaningful Care Matters </a:t>
            </a:r>
            <a:r>
              <a:rPr lang="en-US" sz="3200">
                <a:solidFill>
                  <a:srgbClr val="6E6E6E"/>
                </a:solidFill>
                <a:latin typeface="Calibri (MS)"/>
                <a:ea typeface="Calibri (MS)"/>
                <a:cs typeface="Calibri (MS)"/>
                <a:sym typeface="Calibri (MS)"/>
              </a:rPr>
              <a:t>(Butterfly) - video: </a:t>
            </a:r>
            <a:r>
              <a:rPr lang="en-US" sz="3200" u="sng">
                <a:solidFill>
                  <a:srgbClr val="8DC63F"/>
                </a:solidFill>
                <a:latin typeface="Calibri (MS)"/>
                <a:ea typeface="Calibri (MS)"/>
                <a:cs typeface="Calibri (MS)"/>
                <a:sym typeface="Calibri (MS)"/>
                <a:hlinkClick r:id="rId10" tooltip="https://www.youtube.com/watch?v=ge6D7XdhflQ"/>
              </a:rPr>
              <a:t>Peel Long Term Care: Butterfly Project</a:t>
            </a:r>
          </a:p>
          <a:p>
            <a:pPr algn="l" marL="924560" indent="-462280" lvl="1">
              <a:lnSpc>
                <a:spcPts val="3072"/>
              </a:lnSpc>
              <a:buFont typeface="Arial"/>
              <a:buChar char="•"/>
            </a:pPr>
            <a:r>
              <a:rPr lang="en-US" sz="3200" u="sng">
                <a:solidFill>
                  <a:srgbClr val="8DC63F"/>
                </a:solidFill>
                <a:latin typeface="Calibri (MS)"/>
                <a:ea typeface="Calibri (MS)"/>
                <a:cs typeface="Calibri (MS)"/>
                <a:sym typeface="Calibri (MS)"/>
                <a:hlinkClick r:id="rId11" tooltip="https://hogeweyk.dementiavillage.com/"/>
              </a:rPr>
              <a:t>Hogeweyk Dementia Village</a:t>
            </a:r>
            <a:r>
              <a:rPr lang="en-US" sz="3200">
                <a:solidFill>
                  <a:srgbClr val="6E6E6E"/>
                </a:solidFill>
                <a:latin typeface="Calibri (MS)"/>
                <a:ea typeface="Calibri (MS)"/>
                <a:cs typeface="Calibri (MS)"/>
                <a:sym typeface="Calibri (MS)"/>
              </a:rPr>
              <a:t> (The Dutch Model) - video: </a:t>
            </a:r>
            <a:r>
              <a:rPr lang="en-US" sz="3200" u="sng">
                <a:solidFill>
                  <a:srgbClr val="8DC63F"/>
                </a:solidFill>
                <a:latin typeface="Calibri (MS)"/>
                <a:ea typeface="Calibri (MS)"/>
                <a:cs typeface="Calibri (MS)"/>
                <a:sym typeface="Calibri (MS)"/>
                <a:hlinkClick r:id="rId12" tooltip="https://www.youtube.com/watch?v=MW8SP-ZGVCM"/>
              </a:rPr>
              <a:t>BBC News - Dementia patients in Dutch Village gien alternative reality</a:t>
            </a:r>
          </a:p>
          <a:p>
            <a:pPr algn="l" marL="808990" indent="-404495" lvl="1">
              <a:lnSpc>
                <a:spcPts val="2687"/>
              </a:lnSpc>
            </a:pPr>
          </a:p>
          <a:p>
            <a:pPr algn="l" marL="924560" indent="-462280" lvl="1">
              <a:lnSpc>
                <a:spcPts val="3072"/>
              </a:lnSpc>
              <a:buFont typeface="Arial"/>
              <a:buChar char="•"/>
            </a:pPr>
            <a:r>
              <a:rPr lang="en-US" sz="3200">
                <a:solidFill>
                  <a:srgbClr val="6E6E6E"/>
                </a:solidFill>
                <a:latin typeface="Calibri (MS)"/>
                <a:ea typeface="Calibri (MS)"/>
                <a:cs typeface="Calibri (MS)"/>
                <a:sym typeface="Calibri (MS)"/>
              </a:rPr>
              <a:t>Report: </a:t>
            </a:r>
            <a:r>
              <a:rPr lang="en-US" sz="3200" u="sng">
                <a:solidFill>
                  <a:srgbClr val="8DC63F"/>
                </a:solidFill>
                <a:latin typeface="Calibri (MS)"/>
                <a:ea typeface="Calibri (MS)"/>
                <a:cs typeface="Calibri (MS)"/>
                <a:sym typeface="Calibri (MS)"/>
                <a:hlinkClick r:id="rId13" tooltip="https://www.toronto.ca/legdocs/mmis/2019/ec/bgrd/backgroundfile-130891.pdf"/>
              </a:rPr>
              <a:t>Models for Long-Term Residential Care: A Summary of the Consultants’ Report to LTC homes and Services, City of Toronto</a:t>
            </a:r>
          </a:p>
          <a:p>
            <a:pPr algn="l" marL="808990" indent="-404495" lvl="1">
              <a:lnSpc>
                <a:spcPts val="2687"/>
              </a:lnSpc>
            </a:pPr>
          </a:p>
          <a:p>
            <a:pPr algn="l" marL="1271270" indent="-635635" lvl="1">
              <a:lnSpc>
                <a:spcPts val="4223"/>
              </a:lnSpc>
            </a:pPr>
            <a:r>
              <a:rPr lang="en-US" b="true" sz="4400">
                <a:solidFill>
                  <a:srgbClr val="6E6E6E"/>
                </a:solidFill>
                <a:latin typeface="Calibri (MS) Bold"/>
                <a:ea typeface="Calibri (MS) Bold"/>
                <a:cs typeface="Calibri (MS) Bold"/>
                <a:sym typeface="Calibri (MS) Bold"/>
              </a:rPr>
              <a:t>Resources about Ageism:</a:t>
            </a:r>
          </a:p>
          <a:p>
            <a:pPr algn="l" marL="924560" indent="-462280" lvl="1">
              <a:lnSpc>
                <a:spcPts val="3072"/>
              </a:lnSpc>
              <a:buFont typeface="Arial"/>
              <a:buChar char="•"/>
            </a:pPr>
            <a:r>
              <a:rPr lang="en-US" sz="3200">
                <a:solidFill>
                  <a:srgbClr val="6E6E6E"/>
                </a:solidFill>
                <a:latin typeface="Calibri (MS)"/>
                <a:ea typeface="Calibri (MS)"/>
                <a:cs typeface="Calibri (MS)"/>
                <a:sym typeface="Calibri (MS)"/>
              </a:rPr>
              <a:t>Dr Bill Thomas - </a:t>
            </a:r>
            <a:r>
              <a:rPr lang="en-US" sz="3200" u="sng">
                <a:solidFill>
                  <a:srgbClr val="8DC63F"/>
                </a:solidFill>
                <a:latin typeface="Calibri (MS)"/>
                <a:ea typeface="Calibri (MS)"/>
                <a:cs typeface="Calibri (MS)"/>
                <a:sym typeface="Calibri (MS)"/>
                <a:hlinkClick r:id="rId14" tooltip="https://www.youtube.com/watch?v=ijbgcX3vIWs"/>
              </a:rPr>
              <a:t>Elderhood Rising -- the dawn of a new world age</a:t>
            </a:r>
            <a:r>
              <a:rPr lang="en-US" sz="3200">
                <a:solidFill>
                  <a:srgbClr val="6E6E6E"/>
                </a:solidFill>
                <a:latin typeface="Calibri (MS)"/>
                <a:ea typeface="Calibri (MS)"/>
                <a:cs typeface="Calibri (MS)"/>
                <a:sym typeface="Calibri (MS)"/>
              </a:rPr>
              <a:t> (TEDx Talks)</a:t>
            </a:r>
          </a:p>
          <a:p>
            <a:pPr algn="l" marL="924560" indent="-462280" lvl="1">
              <a:lnSpc>
                <a:spcPts val="3072"/>
              </a:lnSpc>
              <a:buFont typeface="Arial"/>
              <a:buChar char="•"/>
            </a:pPr>
            <a:r>
              <a:rPr lang="en-US" sz="3200" u="sng">
                <a:solidFill>
                  <a:srgbClr val="8DC63F"/>
                </a:solidFill>
                <a:latin typeface="Calibri (MS)"/>
                <a:ea typeface="Calibri (MS)"/>
                <a:cs typeface="Calibri (MS)"/>
                <a:sym typeface="Calibri (MS)"/>
                <a:hlinkClick r:id="rId15" tooltip="https://www.perleyhealth.ca/free-webinar-series"/>
              </a:rPr>
              <a:t>Rethink Aging: A Bold New Path to Life at Any Age</a:t>
            </a:r>
            <a:r>
              <a:rPr lang="en-US" sz="3200">
                <a:solidFill>
                  <a:srgbClr val="6E6E6E"/>
                </a:solidFill>
                <a:latin typeface="Calibri (MS)"/>
                <a:ea typeface="Calibri (MS)"/>
                <a:cs typeface="Calibri (MS)"/>
                <a:sym typeface="Calibri (MS)"/>
              </a:rPr>
              <a:t> webinar by Dan Levitt, CHE, CEO Kin Village, Adjunct Professor, Gerontology at Simon Fraser School of Nursing </a:t>
            </a:r>
          </a:p>
        </p:txBody>
      </p:sp>
      <p:sp>
        <p:nvSpPr>
          <p:cNvPr name="TextBox 15" id="15"/>
          <p:cNvSpPr txBox="true"/>
          <p:nvPr/>
        </p:nvSpPr>
        <p:spPr>
          <a:xfrm rot="0">
            <a:off x="17117339" y="8689277"/>
            <a:ext cx="914552" cy="613877"/>
          </a:xfrm>
          <a:prstGeom prst="rect">
            <a:avLst/>
          </a:prstGeom>
        </p:spPr>
        <p:txBody>
          <a:bodyPr anchor="t" rtlCol="false" tIns="0" lIns="0" bIns="0" rIns="0">
            <a:spAutoFit/>
          </a:bodyPr>
          <a:lstStyle/>
          <a:p>
            <a:pPr algn="l">
              <a:lnSpc>
                <a:spcPts val="2879"/>
              </a:lnSpc>
            </a:pPr>
            <a:r>
              <a:rPr lang="en-US" b="true" sz="2400">
                <a:solidFill>
                  <a:srgbClr val="001489"/>
                </a:solidFill>
                <a:latin typeface="Arial Bold"/>
                <a:ea typeface="Arial Bold"/>
                <a:cs typeface="Arial Bold"/>
                <a:sym typeface="Arial Bold"/>
              </a:rPr>
              <a:t>‹#›</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 y="0"/>
            <a:ext cx="7582195" cy="10287000"/>
            <a:chOff x="0" y="0"/>
            <a:chExt cx="10109594" cy="13716000"/>
          </a:xfrm>
        </p:grpSpPr>
        <p:sp>
          <p:nvSpPr>
            <p:cNvPr name="Freeform 3" id="3"/>
            <p:cNvSpPr/>
            <p:nvPr/>
          </p:nvSpPr>
          <p:spPr>
            <a:xfrm flipH="false" flipV="false" rot="0">
              <a:off x="0" y="0"/>
              <a:ext cx="10109581" cy="13716000"/>
            </a:xfrm>
            <a:custGeom>
              <a:avLst/>
              <a:gdLst/>
              <a:ahLst/>
              <a:cxnLst/>
              <a:rect r="r" b="b" t="t" l="l"/>
              <a:pathLst>
                <a:path h="13716000" w="10109581">
                  <a:moveTo>
                    <a:pt x="0" y="0"/>
                  </a:moveTo>
                  <a:lnTo>
                    <a:pt x="10109581" y="0"/>
                  </a:lnTo>
                  <a:lnTo>
                    <a:pt x="10109581" y="13716000"/>
                  </a:lnTo>
                  <a:lnTo>
                    <a:pt x="0" y="13716000"/>
                  </a:lnTo>
                  <a:close/>
                </a:path>
              </a:pathLst>
            </a:custGeom>
            <a:solidFill>
              <a:srgbClr val="001489"/>
            </a:solidFill>
          </p:spPr>
        </p:sp>
      </p:grpSp>
      <p:sp>
        <p:nvSpPr>
          <p:cNvPr name="AutoShape 4" id="4"/>
          <p:cNvSpPr/>
          <p:nvPr/>
        </p:nvSpPr>
        <p:spPr>
          <a:xfrm rot="214560">
            <a:off x="1084155" y="4061727"/>
            <a:ext cx="814388" cy="0"/>
          </a:xfrm>
          <a:prstGeom prst="line">
            <a:avLst/>
          </a:prstGeom>
          <a:ln cap="rnd" w="19050">
            <a:solidFill>
              <a:srgbClr val="FFFFFF"/>
            </a:solidFill>
            <a:prstDash val="solid"/>
            <a:headEnd type="none" len="sm" w="sm"/>
            <a:tailEnd type="none" len="sm" w="sm"/>
          </a:ln>
        </p:spPr>
      </p:sp>
      <p:grpSp>
        <p:nvGrpSpPr>
          <p:cNvPr name="Group 5" id="5"/>
          <p:cNvGrpSpPr/>
          <p:nvPr/>
        </p:nvGrpSpPr>
        <p:grpSpPr>
          <a:xfrm rot="0">
            <a:off x="8231800" y="9721596"/>
            <a:ext cx="370799" cy="370799"/>
            <a:chOff x="0" y="0"/>
            <a:chExt cx="494398" cy="494398"/>
          </a:xfrm>
        </p:grpSpPr>
        <p:sp>
          <p:nvSpPr>
            <p:cNvPr name="Freeform 6" id="6"/>
            <p:cNvSpPr/>
            <p:nvPr/>
          </p:nvSpPr>
          <p:spPr>
            <a:xfrm flipH="false" flipV="false" rot="0">
              <a:off x="0" y="0"/>
              <a:ext cx="494411" cy="494411"/>
            </a:xfrm>
            <a:custGeom>
              <a:avLst/>
              <a:gdLst/>
              <a:ahLst/>
              <a:cxnLst/>
              <a:rect r="r" b="b" t="t" l="l"/>
              <a:pathLst>
                <a:path h="494411" w="494411">
                  <a:moveTo>
                    <a:pt x="0" y="247142"/>
                  </a:moveTo>
                  <a:cubicBezTo>
                    <a:pt x="0" y="110617"/>
                    <a:pt x="110617" y="0"/>
                    <a:pt x="247142" y="0"/>
                  </a:cubicBezTo>
                  <a:cubicBezTo>
                    <a:pt x="383667" y="0"/>
                    <a:pt x="494411" y="110617"/>
                    <a:pt x="494411" y="247142"/>
                  </a:cubicBezTo>
                  <a:cubicBezTo>
                    <a:pt x="494411" y="383667"/>
                    <a:pt x="383667" y="494411"/>
                    <a:pt x="247142" y="494411"/>
                  </a:cubicBezTo>
                  <a:cubicBezTo>
                    <a:pt x="110617" y="494411"/>
                    <a:pt x="0" y="383667"/>
                    <a:pt x="0" y="247142"/>
                  </a:cubicBezTo>
                  <a:close/>
                </a:path>
              </a:pathLst>
            </a:custGeom>
            <a:blipFill>
              <a:blip r:embed="rId3">
                <a:alphaModFix amt="0"/>
              </a:blip>
              <a:stretch>
                <a:fillRect l="-78301" t="0" r="-78298" b="2"/>
              </a:stretch>
            </a:blipFill>
            <a:ln w="76200" cap="sq">
              <a:solidFill>
                <a:srgbClr val="FFC425"/>
              </a:solidFill>
              <a:prstDash val="solid"/>
              <a:miter/>
            </a:ln>
          </p:spPr>
        </p:sp>
      </p:grpSp>
      <p:grpSp>
        <p:nvGrpSpPr>
          <p:cNvPr name="Group 7" id="7"/>
          <p:cNvGrpSpPr/>
          <p:nvPr/>
        </p:nvGrpSpPr>
        <p:grpSpPr>
          <a:xfrm rot="0">
            <a:off x="8564489" y="9278245"/>
            <a:ext cx="421796" cy="428996"/>
            <a:chOff x="0" y="0"/>
            <a:chExt cx="562394" cy="571995"/>
          </a:xfrm>
        </p:grpSpPr>
        <p:sp>
          <p:nvSpPr>
            <p:cNvPr name="Freeform 8" id="8"/>
            <p:cNvSpPr/>
            <p:nvPr/>
          </p:nvSpPr>
          <p:spPr>
            <a:xfrm flipH="false" flipV="false" rot="0">
              <a:off x="0" y="0"/>
              <a:ext cx="562356" cy="572008"/>
            </a:xfrm>
            <a:custGeom>
              <a:avLst/>
              <a:gdLst/>
              <a:ahLst/>
              <a:cxnLst/>
              <a:rect r="r" b="b" t="t" l="l"/>
              <a:pathLst>
                <a:path h="572008" w="562356">
                  <a:moveTo>
                    <a:pt x="0" y="286004"/>
                  </a:moveTo>
                  <a:cubicBezTo>
                    <a:pt x="0" y="128016"/>
                    <a:pt x="125857" y="0"/>
                    <a:pt x="281178" y="0"/>
                  </a:cubicBezTo>
                  <a:cubicBezTo>
                    <a:pt x="436499" y="0"/>
                    <a:pt x="562356" y="128016"/>
                    <a:pt x="562356" y="286004"/>
                  </a:cubicBezTo>
                  <a:cubicBezTo>
                    <a:pt x="562356" y="443992"/>
                    <a:pt x="436499" y="572008"/>
                    <a:pt x="281178" y="572008"/>
                  </a:cubicBezTo>
                  <a:cubicBezTo>
                    <a:pt x="125857" y="572008"/>
                    <a:pt x="0" y="443992"/>
                    <a:pt x="0" y="286004"/>
                  </a:cubicBezTo>
                  <a:close/>
                </a:path>
              </a:pathLst>
            </a:custGeom>
            <a:solidFill>
              <a:srgbClr val="8DC63F"/>
            </a:solidFill>
          </p:spPr>
        </p:sp>
      </p:grpSp>
      <p:grpSp>
        <p:nvGrpSpPr>
          <p:cNvPr name="Group 9" id="9"/>
          <p:cNvGrpSpPr/>
          <p:nvPr/>
        </p:nvGrpSpPr>
        <p:grpSpPr>
          <a:xfrm rot="0">
            <a:off x="8685905" y="9753600"/>
            <a:ext cx="916200" cy="916200"/>
            <a:chOff x="0" y="0"/>
            <a:chExt cx="1221600" cy="1221600"/>
          </a:xfrm>
        </p:grpSpPr>
        <p:sp>
          <p:nvSpPr>
            <p:cNvPr name="Freeform 10" id="10"/>
            <p:cNvSpPr/>
            <p:nvPr/>
          </p:nvSpPr>
          <p:spPr>
            <a:xfrm flipH="false" flipV="false" rot="0">
              <a:off x="0" y="0"/>
              <a:ext cx="1221613" cy="1221613"/>
            </a:xfrm>
            <a:custGeom>
              <a:avLst/>
              <a:gdLst/>
              <a:ahLst/>
              <a:cxnLst/>
              <a:rect r="r" b="b" t="t" l="l"/>
              <a:pathLst>
                <a:path h="1221613" w="1221613">
                  <a:moveTo>
                    <a:pt x="0" y="610743"/>
                  </a:moveTo>
                  <a:cubicBezTo>
                    <a:pt x="0" y="273431"/>
                    <a:pt x="273431" y="0"/>
                    <a:pt x="610743" y="0"/>
                  </a:cubicBezTo>
                  <a:cubicBezTo>
                    <a:pt x="948055" y="0"/>
                    <a:pt x="1221613" y="273431"/>
                    <a:pt x="1221613" y="610743"/>
                  </a:cubicBezTo>
                  <a:cubicBezTo>
                    <a:pt x="1221613" y="948055"/>
                    <a:pt x="948182" y="1221613"/>
                    <a:pt x="610743" y="1221613"/>
                  </a:cubicBezTo>
                  <a:cubicBezTo>
                    <a:pt x="273304" y="1221613"/>
                    <a:pt x="0" y="948182"/>
                    <a:pt x="0" y="610743"/>
                  </a:cubicBezTo>
                  <a:close/>
                </a:path>
              </a:pathLst>
            </a:custGeom>
            <a:blipFill>
              <a:blip r:embed="rId3">
                <a:alphaModFix amt="0"/>
              </a:blip>
              <a:stretch>
                <a:fillRect l="-78302" t="0" r="-78301" b="1"/>
              </a:stretch>
            </a:blipFill>
            <a:ln w="152400" cap="sq">
              <a:solidFill>
                <a:srgbClr val="F68A33"/>
              </a:solidFill>
              <a:prstDash val="solid"/>
              <a:miter/>
            </a:ln>
          </p:spPr>
        </p:sp>
      </p:grpSp>
      <p:grpSp>
        <p:nvGrpSpPr>
          <p:cNvPr name="Group 11" id="11"/>
          <p:cNvGrpSpPr/>
          <p:nvPr/>
        </p:nvGrpSpPr>
        <p:grpSpPr>
          <a:xfrm rot="-5400000">
            <a:off x="17566691" y="6976300"/>
            <a:ext cx="1047598" cy="4049401"/>
            <a:chOff x="0" y="0"/>
            <a:chExt cx="1396797" cy="5399202"/>
          </a:xfrm>
        </p:grpSpPr>
        <p:sp>
          <p:nvSpPr>
            <p:cNvPr name="Freeform 12" id="12"/>
            <p:cNvSpPr/>
            <p:nvPr/>
          </p:nvSpPr>
          <p:spPr>
            <a:xfrm flipH="false" flipV="false" rot="0">
              <a:off x="0" y="0"/>
              <a:ext cx="1396746" cy="5399278"/>
            </a:xfrm>
            <a:custGeom>
              <a:avLst/>
              <a:gdLst/>
              <a:ahLst/>
              <a:cxnLst/>
              <a:rect r="r" b="b" t="t" l="l"/>
              <a:pathLst>
                <a:path h="5399278" w="1396746">
                  <a:moveTo>
                    <a:pt x="0" y="680466"/>
                  </a:moveTo>
                  <a:cubicBezTo>
                    <a:pt x="0" y="304673"/>
                    <a:pt x="304673" y="0"/>
                    <a:pt x="680466" y="0"/>
                  </a:cubicBezTo>
                  <a:lnTo>
                    <a:pt x="716407" y="0"/>
                  </a:lnTo>
                  <a:cubicBezTo>
                    <a:pt x="1092200" y="0"/>
                    <a:pt x="1396746" y="304673"/>
                    <a:pt x="1396746" y="680466"/>
                  </a:cubicBezTo>
                  <a:lnTo>
                    <a:pt x="1396746" y="4718812"/>
                  </a:lnTo>
                  <a:cubicBezTo>
                    <a:pt x="1396746" y="5094605"/>
                    <a:pt x="1092073" y="5399278"/>
                    <a:pt x="716280" y="5399278"/>
                  </a:cubicBezTo>
                  <a:lnTo>
                    <a:pt x="680466" y="5399278"/>
                  </a:lnTo>
                  <a:cubicBezTo>
                    <a:pt x="304673" y="5399151"/>
                    <a:pt x="0" y="5094605"/>
                    <a:pt x="0" y="4718812"/>
                  </a:cubicBezTo>
                  <a:close/>
                </a:path>
              </a:pathLst>
            </a:custGeom>
            <a:solidFill>
              <a:srgbClr val="8DC63F"/>
            </a:solidFill>
          </p:spPr>
        </p:sp>
      </p:grpSp>
      <p:grpSp>
        <p:nvGrpSpPr>
          <p:cNvPr name="Group 13" id="13"/>
          <p:cNvGrpSpPr/>
          <p:nvPr/>
        </p:nvGrpSpPr>
        <p:grpSpPr>
          <a:xfrm rot="0">
            <a:off x="16221732" y="8607371"/>
            <a:ext cx="804177" cy="787203"/>
            <a:chOff x="0" y="0"/>
            <a:chExt cx="1072236" cy="1049604"/>
          </a:xfrm>
        </p:grpSpPr>
        <p:sp>
          <p:nvSpPr>
            <p:cNvPr name="Freeform 14" id="14"/>
            <p:cNvSpPr/>
            <p:nvPr/>
          </p:nvSpPr>
          <p:spPr>
            <a:xfrm flipH="false" flipV="false" rot="0">
              <a:off x="0" y="0"/>
              <a:ext cx="1072261" cy="1049655"/>
            </a:xfrm>
            <a:custGeom>
              <a:avLst/>
              <a:gdLst/>
              <a:ahLst/>
              <a:cxnLst/>
              <a:rect r="r" b="b" t="t" l="l"/>
              <a:pathLst>
                <a:path h="1049655" w="1072261">
                  <a:moveTo>
                    <a:pt x="0" y="0"/>
                  </a:moveTo>
                  <a:lnTo>
                    <a:pt x="1072261" y="0"/>
                  </a:lnTo>
                  <a:lnTo>
                    <a:pt x="1072261" y="1049655"/>
                  </a:lnTo>
                  <a:lnTo>
                    <a:pt x="0" y="1049655"/>
                  </a:lnTo>
                  <a:lnTo>
                    <a:pt x="0" y="0"/>
                  </a:lnTo>
                  <a:close/>
                </a:path>
              </a:pathLst>
            </a:custGeom>
            <a:blipFill>
              <a:blip r:embed="rId4"/>
              <a:stretch>
                <a:fillRect l="0" t="0" r="-391436" b="2"/>
              </a:stretch>
            </a:blipFill>
          </p:spPr>
        </p:sp>
      </p:grpSp>
      <p:sp>
        <p:nvSpPr>
          <p:cNvPr name="TextBox 15" id="15"/>
          <p:cNvSpPr txBox="true"/>
          <p:nvPr/>
        </p:nvSpPr>
        <p:spPr>
          <a:xfrm rot="0">
            <a:off x="16207873" y="9566729"/>
            <a:ext cx="1708947" cy="642452"/>
          </a:xfrm>
          <a:prstGeom prst="rect">
            <a:avLst/>
          </a:prstGeom>
        </p:spPr>
        <p:txBody>
          <a:bodyPr anchor="t" rtlCol="false" tIns="0" lIns="0" bIns="0" rIns="0">
            <a:spAutoFit/>
          </a:bodyPr>
          <a:lstStyle/>
          <a:p>
            <a:pPr algn="l">
              <a:lnSpc>
                <a:spcPts val="2879"/>
              </a:lnSpc>
            </a:pPr>
            <a:r>
              <a:rPr lang="en-US" b="true" sz="2400">
                <a:solidFill>
                  <a:srgbClr val="6E6F72"/>
                </a:solidFill>
                <a:latin typeface="Calibri (MS) Bold"/>
                <a:ea typeface="Calibri (MS) Bold"/>
                <a:cs typeface="Calibri (MS) Bold"/>
                <a:sym typeface="Calibri (MS) Bold"/>
              </a:rPr>
              <a:t>CLRI-LTC.CA</a:t>
            </a:r>
          </a:p>
        </p:txBody>
      </p:sp>
      <p:sp>
        <p:nvSpPr>
          <p:cNvPr name="TextBox 16" id="16"/>
          <p:cNvSpPr txBox="true"/>
          <p:nvPr/>
        </p:nvSpPr>
        <p:spPr>
          <a:xfrm rot="0">
            <a:off x="1201779" y="1122874"/>
            <a:ext cx="5497354" cy="2421303"/>
          </a:xfrm>
          <a:prstGeom prst="rect">
            <a:avLst/>
          </a:prstGeom>
        </p:spPr>
        <p:txBody>
          <a:bodyPr anchor="t" rtlCol="false" tIns="0" lIns="0" bIns="0" rIns="0">
            <a:spAutoFit/>
          </a:bodyPr>
          <a:lstStyle/>
          <a:p>
            <a:pPr algn="l">
              <a:lnSpc>
                <a:spcPts val="3840"/>
              </a:lnSpc>
            </a:pPr>
            <a:r>
              <a:rPr lang="en-US" b="true" sz="3200">
                <a:solidFill>
                  <a:srgbClr val="FFFFFF"/>
                </a:solidFill>
                <a:latin typeface="Calibri (MS) Bold"/>
                <a:ea typeface="Calibri (MS) Bold"/>
                <a:cs typeface="Calibri (MS) Bold"/>
                <a:sym typeface="Calibri (MS) Bold"/>
              </a:rPr>
              <a:t>CONNECT </a:t>
            </a:r>
          </a:p>
          <a:p>
            <a:pPr algn="l">
              <a:lnSpc>
                <a:spcPts val="3840"/>
              </a:lnSpc>
            </a:pPr>
            <a:r>
              <a:rPr lang="en-US" b="true" sz="3200">
                <a:solidFill>
                  <a:srgbClr val="FFFFFF"/>
                </a:solidFill>
                <a:latin typeface="Calibri (MS) Bold"/>
                <a:ea typeface="Calibri (MS) Bold"/>
                <a:cs typeface="Calibri (MS) Bold"/>
                <a:sym typeface="Calibri (MS) Bold"/>
              </a:rPr>
              <a:t>WITH </a:t>
            </a:r>
          </a:p>
          <a:p>
            <a:pPr algn="l">
              <a:lnSpc>
                <a:spcPts val="3840"/>
              </a:lnSpc>
            </a:pPr>
            <a:r>
              <a:rPr lang="en-US" b="true" sz="3200">
                <a:solidFill>
                  <a:srgbClr val="FFFFFF"/>
                </a:solidFill>
                <a:latin typeface="Calibri (MS) Bold"/>
                <a:ea typeface="Calibri (MS) Bold"/>
                <a:cs typeface="Calibri (MS) Bold"/>
                <a:sym typeface="Calibri (MS) Bold"/>
              </a:rPr>
              <a:t>US</a:t>
            </a:r>
          </a:p>
        </p:txBody>
      </p:sp>
      <p:sp>
        <p:nvSpPr>
          <p:cNvPr name="TextBox 17" id="17"/>
          <p:cNvSpPr txBox="true"/>
          <p:nvPr/>
        </p:nvSpPr>
        <p:spPr>
          <a:xfrm rot="0">
            <a:off x="2267702" y="4680309"/>
            <a:ext cx="4013654" cy="726529"/>
          </a:xfrm>
          <a:prstGeom prst="rect">
            <a:avLst/>
          </a:prstGeom>
        </p:spPr>
        <p:txBody>
          <a:bodyPr anchor="t" rtlCol="false" tIns="0" lIns="0" bIns="0" rIns="0">
            <a:spAutoFit/>
          </a:bodyPr>
          <a:lstStyle/>
          <a:p>
            <a:pPr algn="l">
              <a:lnSpc>
                <a:spcPts val="4320"/>
              </a:lnSpc>
            </a:pPr>
            <a:r>
              <a:rPr lang="en-US" sz="3600">
                <a:solidFill>
                  <a:srgbClr val="FFFFFF"/>
                </a:solidFill>
                <a:latin typeface="Calibri (MS)"/>
                <a:ea typeface="Calibri (MS)"/>
                <a:cs typeface="Calibri (MS)"/>
                <a:sym typeface="Calibri (MS)"/>
              </a:rPr>
              <a:t>clri-ltc.ca</a:t>
            </a:r>
          </a:p>
        </p:txBody>
      </p:sp>
      <p:grpSp>
        <p:nvGrpSpPr>
          <p:cNvPr name="Group 18" id="18"/>
          <p:cNvGrpSpPr/>
          <p:nvPr/>
        </p:nvGrpSpPr>
        <p:grpSpPr>
          <a:xfrm rot="0">
            <a:off x="1187529" y="8644776"/>
            <a:ext cx="728662" cy="728662"/>
            <a:chOff x="0" y="0"/>
            <a:chExt cx="971550" cy="971550"/>
          </a:xfrm>
        </p:grpSpPr>
        <p:sp>
          <p:nvSpPr>
            <p:cNvPr name="Freeform 19" id="19" descr="email_icon.png"/>
            <p:cNvSpPr/>
            <p:nvPr/>
          </p:nvSpPr>
          <p:spPr>
            <a:xfrm flipH="false" flipV="false" rot="0">
              <a:off x="0" y="0"/>
              <a:ext cx="971550" cy="971550"/>
            </a:xfrm>
            <a:custGeom>
              <a:avLst/>
              <a:gdLst/>
              <a:ahLst/>
              <a:cxnLst/>
              <a:rect r="r" b="b" t="t" l="l"/>
              <a:pathLst>
                <a:path h="971550" w="971550">
                  <a:moveTo>
                    <a:pt x="0" y="0"/>
                  </a:moveTo>
                  <a:lnTo>
                    <a:pt x="971550" y="0"/>
                  </a:lnTo>
                  <a:lnTo>
                    <a:pt x="971550" y="971550"/>
                  </a:lnTo>
                  <a:lnTo>
                    <a:pt x="0" y="971550"/>
                  </a:lnTo>
                  <a:lnTo>
                    <a:pt x="0" y="0"/>
                  </a:lnTo>
                  <a:close/>
                </a:path>
              </a:pathLst>
            </a:custGeom>
            <a:blipFill>
              <a:blip r:embed="rId5"/>
              <a:stretch>
                <a:fillRect l="0" t="0" r="0" b="0"/>
              </a:stretch>
            </a:blipFill>
          </p:spPr>
        </p:sp>
      </p:grpSp>
      <p:grpSp>
        <p:nvGrpSpPr>
          <p:cNvPr name="Group 20" id="20"/>
          <p:cNvGrpSpPr/>
          <p:nvPr/>
        </p:nvGrpSpPr>
        <p:grpSpPr>
          <a:xfrm rot="0">
            <a:off x="1161278" y="4712713"/>
            <a:ext cx="728662" cy="728662"/>
            <a:chOff x="0" y="0"/>
            <a:chExt cx="971550" cy="971550"/>
          </a:xfrm>
        </p:grpSpPr>
        <p:sp>
          <p:nvSpPr>
            <p:cNvPr name="Freeform 21" id="21" descr="website_icon.png"/>
            <p:cNvSpPr/>
            <p:nvPr/>
          </p:nvSpPr>
          <p:spPr>
            <a:xfrm flipH="false" flipV="false" rot="0">
              <a:off x="0" y="0"/>
              <a:ext cx="971550" cy="971550"/>
            </a:xfrm>
            <a:custGeom>
              <a:avLst/>
              <a:gdLst/>
              <a:ahLst/>
              <a:cxnLst/>
              <a:rect r="r" b="b" t="t" l="l"/>
              <a:pathLst>
                <a:path h="971550" w="971550">
                  <a:moveTo>
                    <a:pt x="0" y="0"/>
                  </a:moveTo>
                  <a:lnTo>
                    <a:pt x="971550" y="0"/>
                  </a:lnTo>
                  <a:lnTo>
                    <a:pt x="971550" y="971550"/>
                  </a:lnTo>
                  <a:lnTo>
                    <a:pt x="0" y="971550"/>
                  </a:lnTo>
                  <a:lnTo>
                    <a:pt x="0" y="0"/>
                  </a:lnTo>
                  <a:close/>
                </a:path>
              </a:pathLst>
            </a:custGeom>
            <a:blipFill>
              <a:blip r:embed="rId6"/>
              <a:stretch>
                <a:fillRect l="0" t="0" r="0" b="0"/>
              </a:stretch>
            </a:blipFill>
          </p:spPr>
        </p:sp>
      </p:grpSp>
      <p:grpSp>
        <p:nvGrpSpPr>
          <p:cNvPr name="Group 22" id="22"/>
          <p:cNvGrpSpPr/>
          <p:nvPr/>
        </p:nvGrpSpPr>
        <p:grpSpPr>
          <a:xfrm rot="0">
            <a:off x="1161278" y="7334088"/>
            <a:ext cx="728662" cy="728662"/>
            <a:chOff x="0" y="0"/>
            <a:chExt cx="971550" cy="971550"/>
          </a:xfrm>
        </p:grpSpPr>
        <p:sp>
          <p:nvSpPr>
            <p:cNvPr name="Freeform 23" id="23" descr="facebook_icon.png"/>
            <p:cNvSpPr/>
            <p:nvPr/>
          </p:nvSpPr>
          <p:spPr>
            <a:xfrm flipH="false" flipV="false" rot="0">
              <a:off x="0" y="0"/>
              <a:ext cx="971550" cy="971550"/>
            </a:xfrm>
            <a:custGeom>
              <a:avLst/>
              <a:gdLst/>
              <a:ahLst/>
              <a:cxnLst/>
              <a:rect r="r" b="b" t="t" l="l"/>
              <a:pathLst>
                <a:path h="971550" w="971550">
                  <a:moveTo>
                    <a:pt x="0" y="0"/>
                  </a:moveTo>
                  <a:lnTo>
                    <a:pt x="971550" y="0"/>
                  </a:lnTo>
                  <a:lnTo>
                    <a:pt x="971550" y="971550"/>
                  </a:lnTo>
                  <a:lnTo>
                    <a:pt x="0" y="971550"/>
                  </a:lnTo>
                  <a:lnTo>
                    <a:pt x="0" y="0"/>
                  </a:lnTo>
                  <a:close/>
                </a:path>
              </a:pathLst>
            </a:custGeom>
            <a:blipFill>
              <a:blip r:embed="rId7"/>
              <a:stretch>
                <a:fillRect l="0" t="0" r="0" b="0"/>
              </a:stretch>
            </a:blipFill>
          </p:spPr>
        </p:sp>
      </p:grpSp>
      <p:sp>
        <p:nvSpPr>
          <p:cNvPr name="TextBox 24" id="24"/>
          <p:cNvSpPr txBox="true"/>
          <p:nvPr/>
        </p:nvSpPr>
        <p:spPr>
          <a:xfrm rot="0">
            <a:off x="2251605" y="5951801"/>
            <a:ext cx="5169846" cy="697954"/>
          </a:xfrm>
          <a:prstGeom prst="rect">
            <a:avLst/>
          </a:prstGeom>
        </p:spPr>
        <p:txBody>
          <a:bodyPr anchor="t" rtlCol="false" tIns="0" lIns="0" bIns="0" rIns="0">
            <a:spAutoFit/>
          </a:bodyPr>
          <a:lstStyle/>
          <a:p>
            <a:pPr algn="l">
              <a:lnSpc>
                <a:spcPts val="2879"/>
              </a:lnSpc>
            </a:pPr>
            <a:r>
              <a:rPr lang="en-US" b="true" sz="2400">
                <a:solidFill>
                  <a:srgbClr val="FFFFFF"/>
                </a:solidFill>
                <a:latin typeface="Calibri (MS) Bold"/>
                <a:ea typeface="Calibri (MS) Bold"/>
                <a:cs typeface="Calibri (MS) Bold"/>
                <a:sym typeface="Calibri (MS) Bold"/>
              </a:rPr>
              <a:t>Ontario Centres for Learning, Research and Innovation in Long-Term Care</a:t>
            </a:r>
          </a:p>
          <a:p>
            <a:pPr algn="l">
              <a:lnSpc>
                <a:spcPts val="3359"/>
              </a:lnSpc>
            </a:pPr>
          </a:p>
        </p:txBody>
      </p:sp>
      <p:sp>
        <p:nvSpPr>
          <p:cNvPr name="TextBox 25" id="25"/>
          <p:cNvSpPr txBox="true"/>
          <p:nvPr/>
        </p:nvSpPr>
        <p:spPr>
          <a:xfrm rot="0">
            <a:off x="2251624" y="8612505"/>
            <a:ext cx="4013654" cy="726529"/>
          </a:xfrm>
          <a:prstGeom prst="rect">
            <a:avLst/>
          </a:prstGeom>
        </p:spPr>
        <p:txBody>
          <a:bodyPr anchor="t" rtlCol="false" tIns="0" lIns="0" bIns="0" rIns="0">
            <a:spAutoFit/>
          </a:bodyPr>
          <a:lstStyle/>
          <a:p>
            <a:pPr algn="l">
              <a:lnSpc>
                <a:spcPts val="4320"/>
              </a:lnSpc>
            </a:pPr>
            <a:r>
              <a:rPr lang="en-US" sz="3600">
                <a:solidFill>
                  <a:srgbClr val="FFFFFF"/>
                </a:solidFill>
                <a:latin typeface="Calibri (MS)"/>
                <a:ea typeface="Calibri (MS)"/>
                <a:cs typeface="Calibri (MS)"/>
                <a:sym typeface="Calibri (MS)"/>
              </a:rPr>
              <a:t>info@clri-ltc.ca</a:t>
            </a:r>
          </a:p>
          <a:p>
            <a:pPr algn="l">
              <a:lnSpc>
                <a:spcPts val="3359"/>
              </a:lnSpc>
            </a:pPr>
          </a:p>
        </p:txBody>
      </p:sp>
      <p:grpSp>
        <p:nvGrpSpPr>
          <p:cNvPr name="Group 26" id="26"/>
          <p:cNvGrpSpPr/>
          <p:nvPr/>
        </p:nvGrpSpPr>
        <p:grpSpPr>
          <a:xfrm rot="0">
            <a:off x="1161402" y="6023553"/>
            <a:ext cx="728396" cy="728396"/>
            <a:chOff x="0" y="0"/>
            <a:chExt cx="971194" cy="971194"/>
          </a:xfrm>
        </p:grpSpPr>
        <p:sp>
          <p:nvSpPr>
            <p:cNvPr name="Freeform 27" id="27"/>
            <p:cNvSpPr/>
            <p:nvPr/>
          </p:nvSpPr>
          <p:spPr>
            <a:xfrm flipH="false" flipV="false" rot="0">
              <a:off x="0" y="0"/>
              <a:ext cx="971169" cy="971169"/>
            </a:xfrm>
            <a:custGeom>
              <a:avLst/>
              <a:gdLst/>
              <a:ahLst/>
              <a:cxnLst/>
              <a:rect r="r" b="b" t="t" l="l"/>
              <a:pathLst>
                <a:path h="971169" w="971169">
                  <a:moveTo>
                    <a:pt x="0" y="485648"/>
                  </a:moveTo>
                  <a:cubicBezTo>
                    <a:pt x="0" y="217424"/>
                    <a:pt x="217424" y="0"/>
                    <a:pt x="485648" y="0"/>
                  </a:cubicBezTo>
                  <a:cubicBezTo>
                    <a:pt x="753872" y="0"/>
                    <a:pt x="971169" y="217424"/>
                    <a:pt x="971169" y="485648"/>
                  </a:cubicBezTo>
                  <a:cubicBezTo>
                    <a:pt x="971169" y="753872"/>
                    <a:pt x="753745" y="971169"/>
                    <a:pt x="485648" y="971169"/>
                  </a:cubicBezTo>
                  <a:cubicBezTo>
                    <a:pt x="217551" y="971169"/>
                    <a:pt x="0" y="753745"/>
                    <a:pt x="0" y="485648"/>
                  </a:cubicBezTo>
                  <a:close/>
                </a:path>
              </a:pathLst>
            </a:custGeom>
            <a:solidFill>
              <a:srgbClr val="929292"/>
            </a:solidFill>
          </p:spPr>
        </p:sp>
      </p:grpSp>
      <p:sp>
        <p:nvSpPr>
          <p:cNvPr name="TextBox 28" id="28"/>
          <p:cNvSpPr txBox="true"/>
          <p:nvPr/>
        </p:nvSpPr>
        <p:spPr>
          <a:xfrm rot="0">
            <a:off x="17117339" y="8660702"/>
            <a:ext cx="914552" cy="642452"/>
          </a:xfrm>
          <a:prstGeom prst="rect">
            <a:avLst/>
          </a:prstGeom>
        </p:spPr>
        <p:txBody>
          <a:bodyPr anchor="t" rtlCol="false" tIns="0" lIns="0" bIns="0" rIns="0">
            <a:spAutoFit/>
          </a:bodyPr>
          <a:lstStyle/>
          <a:p>
            <a:pPr algn="l">
              <a:lnSpc>
                <a:spcPts val="2879"/>
              </a:lnSpc>
            </a:pPr>
            <a:r>
              <a:rPr lang="en-US" b="true" sz="2400">
                <a:solidFill>
                  <a:srgbClr val="000000"/>
                </a:solidFill>
                <a:latin typeface="Calibri (MS) Bold"/>
                <a:ea typeface="Calibri (MS) Bold"/>
                <a:cs typeface="Calibri (MS) Bold"/>
                <a:sym typeface="Calibri (MS) Bold"/>
              </a:rPr>
              <a:t>‹#›</a:t>
            </a:r>
          </a:p>
        </p:txBody>
      </p:sp>
      <p:grpSp>
        <p:nvGrpSpPr>
          <p:cNvPr name="Group 29" id="29"/>
          <p:cNvGrpSpPr/>
          <p:nvPr/>
        </p:nvGrpSpPr>
        <p:grpSpPr>
          <a:xfrm rot="0">
            <a:off x="7926553" y="3317053"/>
            <a:ext cx="9918402" cy="2706500"/>
            <a:chOff x="0" y="0"/>
            <a:chExt cx="13224535" cy="3608667"/>
          </a:xfrm>
        </p:grpSpPr>
        <p:sp>
          <p:nvSpPr>
            <p:cNvPr name="Freeform 30" id="30"/>
            <p:cNvSpPr/>
            <p:nvPr/>
          </p:nvSpPr>
          <p:spPr>
            <a:xfrm flipH="false" flipV="false" rot="0">
              <a:off x="0" y="0"/>
              <a:ext cx="13224511" cy="3608705"/>
            </a:xfrm>
            <a:custGeom>
              <a:avLst/>
              <a:gdLst/>
              <a:ahLst/>
              <a:cxnLst/>
              <a:rect r="r" b="b" t="t" l="l"/>
              <a:pathLst>
                <a:path h="3608705" w="13224511">
                  <a:moveTo>
                    <a:pt x="0" y="0"/>
                  </a:moveTo>
                  <a:lnTo>
                    <a:pt x="13224511" y="0"/>
                  </a:lnTo>
                  <a:lnTo>
                    <a:pt x="13224511" y="3608705"/>
                  </a:lnTo>
                  <a:lnTo>
                    <a:pt x="0" y="3608705"/>
                  </a:lnTo>
                  <a:lnTo>
                    <a:pt x="0" y="0"/>
                  </a:lnTo>
                  <a:close/>
                </a:path>
              </a:pathLst>
            </a:custGeom>
            <a:blipFill>
              <a:blip r:embed="rId8"/>
              <a:stretch>
                <a:fillRect l="0" t="-21600" r="0" b="-21588"/>
              </a:stretch>
            </a:blipFill>
          </p:spPr>
        </p:sp>
      </p:grpSp>
      <p:sp>
        <p:nvSpPr>
          <p:cNvPr name="TextBox 31" id="31"/>
          <p:cNvSpPr txBox="true"/>
          <p:nvPr/>
        </p:nvSpPr>
        <p:spPr>
          <a:xfrm rot="0">
            <a:off x="2251643" y="7306285"/>
            <a:ext cx="5169846" cy="697954"/>
          </a:xfrm>
          <a:prstGeom prst="rect">
            <a:avLst/>
          </a:prstGeom>
        </p:spPr>
        <p:txBody>
          <a:bodyPr anchor="t" rtlCol="false" tIns="0" lIns="0" bIns="0" rIns="0">
            <a:spAutoFit/>
          </a:bodyPr>
          <a:lstStyle/>
          <a:p>
            <a:pPr algn="l">
              <a:lnSpc>
                <a:spcPts val="2879"/>
              </a:lnSpc>
            </a:pPr>
            <a:r>
              <a:rPr lang="en-US" b="true" sz="2400">
                <a:solidFill>
                  <a:srgbClr val="FFFFFF"/>
                </a:solidFill>
                <a:latin typeface="Calibri (MS) Bold"/>
                <a:ea typeface="Calibri (MS) Bold"/>
                <a:cs typeface="Calibri (MS) Bold"/>
                <a:sym typeface="Calibri (MS) Bold"/>
              </a:rPr>
              <a:t>Ontario Centres for Learning, Research and Innovation in Long-Term Care</a:t>
            </a:r>
          </a:p>
          <a:p>
            <a:pPr algn="l">
              <a:lnSpc>
                <a:spcPts val="3359"/>
              </a:lnSpc>
            </a:pPr>
          </a:p>
        </p:txBody>
      </p:sp>
      <p:grpSp>
        <p:nvGrpSpPr>
          <p:cNvPr name="Group 32" id="32"/>
          <p:cNvGrpSpPr/>
          <p:nvPr/>
        </p:nvGrpSpPr>
        <p:grpSpPr>
          <a:xfrm rot="0">
            <a:off x="1266682" y="6082579"/>
            <a:ext cx="610172" cy="610133"/>
            <a:chOff x="0" y="0"/>
            <a:chExt cx="813562" cy="813511"/>
          </a:xfrm>
        </p:grpSpPr>
        <p:sp>
          <p:nvSpPr>
            <p:cNvPr name="Freeform 33" id="33"/>
            <p:cNvSpPr/>
            <p:nvPr/>
          </p:nvSpPr>
          <p:spPr>
            <a:xfrm flipH="false" flipV="false" rot="0">
              <a:off x="0" y="0"/>
              <a:ext cx="813562" cy="813562"/>
            </a:xfrm>
            <a:custGeom>
              <a:avLst/>
              <a:gdLst/>
              <a:ahLst/>
              <a:cxnLst/>
              <a:rect r="r" b="b" t="t" l="l"/>
              <a:pathLst>
                <a:path h="813562" w="813562">
                  <a:moveTo>
                    <a:pt x="0" y="0"/>
                  </a:moveTo>
                  <a:lnTo>
                    <a:pt x="813562" y="0"/>
                  </a:lnTo>
                  <a:lnTo>
                    <a:pt x="813562" y="813562"/>
                  </a:lnTo>
                  <a:lnTo>
                    <a:pt x="0" y="813562"/>
                  </a:lnTo>
                  <a:lnTo>
                    <a:pt x="0" y="0"/>
                  </a:lnTo>
                  <a:close/>
                </a:path>
              </a:pathLst>
            </a:custGeom>
            <a:blipFill>
              <a:blip r:embed="rId9"/>
              <a:stretch>
                <a:fillRect l="0" t="0" r="0" b="0"/>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DAHJqlXArB0</dc:identifier>
  <dcterms:modified xsi:type="dcterms:W3CDTF">2011-08-01T06:04:30Z</dcterms:modified>
  <cp:revision>1</cp:revision>
  <dc:title>Building Capacity to Support PCC and Culture Change in LTC_Final.pptx</dc:title>
</cp:coreProperties>
</file>